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90" r:id="rId2"/>
    <p:sldId id="306" r:id="rId3"/>
    <p:sldId id="307" r:id="rId4"/>
    <p:sldId id="268" r:id="rId5"/>
    <p:sldId id="269" r:id="rId6"/>
    <p:sldId id="270" r:id="rId7"/>
    <p:sldId id="271" r:id="rId8"/>
    <p:sldId id="272" r:id="rId9"/>
    <p:sldId id="273" r:id="rId10"/>
    <p:sldId id="274" r:id="rId11"/>
    <p:sldId id="305" r:id="rId12"/>
    <p:sldId id="296" r:id="rId13"/>
    <p:sldId id="291" r:id="rId14"/>
    <p:sldId id="298" r:id="rId15"/>
    <p:sldId id="299" r:id="rId16"/>
    <p:sldId id="297" r:id="rId17"/>
    <p:sldId id="302" r:id="rId18"/>
    <p:sldId id="292" r:id="rId19"/>
    <p:sldId id="304" r:id="rId20"/>
    <p:sldId id="293" r:id="rId21"/>
    <p:sldId id="294" r:id="rId22"/>
    <p:sldId id="303" r:id="rId23"/>
    <p:sldId id="295" r:id="rId24"/>
    <p:sldId id="300" r:id="rId25"/>
    <p:sldId id="301" r:id="rId26"/>
    <p:sldId id="267" r:id="rId2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68" d="100"/>
          <a:sy n="68" d="100"/>
        </p:scale>
        <p:origin x="-1998" y="-13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Ref idx="1002">
        <a:schemeClr val="bg2"/>
      </p:bgRef>
    </p:bg>
    <p:spTree>
      <p:nvGrpSpPr>
        <p:cNvPr id="1" name=""/>
        <p:cNvGrpSpPr/>
        <p:nvPr/>
      </p:nvGrpSpPr>
      <p:grpSpPr>
        <a:xfrm>
          <a:off x="0" y="0"/>
          <a:ext cx="0" cy="0"/>
          <a:chOff x="0" y="0"/>
          <a:chExt cx="0" cy="0"/>
        </a:xfrm>
      </p:grpSpPr>
      <p:sp>
        <p:nvSpPr>
          <p:cNvPr id="9" name="Título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pt-BR" smtClean="0"/>
              <a:t>Clique para editar o estilo do título mestre</a:t>
            </a:r>
            <a:endParaRPr kumimoji="0" lang="en-US"/>
          </a:p>
        </p:txBody>
      </p:sp>
      <p:sp>
        <p:nvSpPr>
          <p:cNvPr id="17" name="Subtítulo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30" name="Espaço Reservado para Data 29"/>
          <p:cNvSpPr>
            <a:spLocks noGrp="1"/>
          </p:cNvSpPr>
          <p:nvPr>
            <p:ph type="dt" sz="half" idx="10"/>
          </p:nvPr>
        </p:nvSpPr>
        <p:spPr/>
        <p:txBody>
          <a:bodyPr/>
          <a:lstStyle/>
          <a:p>
            <a:fld id="{B2711026-7DD8-4C46-9709-A7D707D29E08}" type="datetimeFigureOut">
              <a:rPr lang="pt-BR" smtClean="0"/>
              <a:t>05/06/2023</a:t>
            </a:fld>
            <a:endParaRPr lang="pt-BR"/>
          </a:p>
        </p:txBody>
      </p:sp>
      <p:sp>
        <p:nvSpPr>
          <p:cNvPr id="19" name="Espaço Reservado para Rodapé 18"/>
          <p:cNvSpPr>
            <a:spLocks noGrp="1"/>
          </p:cNvSpPr>
          <p:nvPr>
            <p:ph type="ftr" sz="quarter" idx="11"/>
          </p:nvPr>
        </p:nvSpPr>
        <p:spPr/>
        <p:txBody>
          <a:bodyPr/>
          <a:lstStyle/>
          <a:p>
            <a:endParaRPr lang="pt-BR"/>
          </a:p>
        </p:txBody>
      </p:sp>
      <p:sp>
        <p:nvSpPr>
          <p:cNvPr id="27" name="Espaço Reservado para Número de Slide 26"/>
          <p:cNvSpPr>
            <a:spLocks noGrp="1"/>
          </p:cNvSpPr>
          <p:nvPr>
            <p:ph type="sldNum" sz="quarter" idx="12"/>
          </p:nvPr>
        </p:nvSpPr>
        <p:spPr/>
        <p:txBody>
          <a:bodyPr/>
          <a:lstStyle/>
          <a:p>
            <a:fld id="{13AECC8E-30AA-45B7-A429-EBC38296FE72}" type="slidenum">
              <a:rPr lang="pt-BR" smtClean="0"/>
              <a:t>‹nº›</a:t>
            </a:fld>
            <a:endParaRPr lang="pt-B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B2711026-7DD8-4C46-9709-A7D707D29E08}" type="datetimeFigureOut">
              <a:rPr lang="pt-BR" smtClean="0"/>
              <a:t>05/06/2023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3AECC8E-30AA-45B7-A429-EBC38296FE72}"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914401"/>
            <a:ext cx="2057400" cy="5211763"/>
          </a:xfrm>
        </p:spPr>
        <p:txBody>
          <a:bodyPr vert="eaVer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914401"/>
            <a:ext cx="6019800" cy="5211763"/>
          </a:xfrm>
        </p:spPr>
        <p:txBody>
          <a:bodyPr vert="eaVer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B2711026-7DD8-4C46-9709-A7D707D29E08}" type="datetimeFigureOut">
              <a:rPr lang="pt-BR" smtClean="0"/>
              <a:t>05/06/2023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3AECC8E-30AA-45B7-A429-EBC38296FE72}"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estilo do título mestre</a:t>
            </a:r>
            <a:endParaRPr kumimoji="0" lang="en-US"/>
          </a:p>
        </p:txBody>
      </p:sp>
      <p:sp>
        <p:nvSpPr>
          <p:cNvPr id="3" name="Espaço Reservado para Conteúdo 2"/>
          <p:cNvSpPr>
            <a:spLocks noGrp="1"/>
          </p:cNvSpPr>
          <p:nvPr>
            <p:ph idx="1"/>
          </p:nvPr>
        </p:nvSpPr>
        <p:spPr/>
        <p:txBody>
          <a:body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B2711026-7DD8-4C46-9709-A7D707D29E08}" type="datetimeFigureOut">
              <a:rPr lang="pt-BR" smtClean="0"/>
              <a:t>05/06/2023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3AECC8E-30AA-45B7-A429-EBC38296FE72}"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Ref idx="1002">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p:txBody>
          <a:bodyPr/>
          <a:lstStyle/>
          <a:p>
            <a:fld id="{B2711026-7DD8-4C46-9709-A7D707D29E08}" type="datetimeFigureOut">
              <a:rPr lang="pt-BR" smtClean="0"/>
              <a:t>05/06/2023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3AECC8E-30AA-45B7-A429-EBC38296FE72}" type="slidenum">
              <a:rPr lang="pt-BR" smtClean="0"/>
              <a:t>‹nº›</a:t>
            </a:fld>
            <a:endParaRPr lang="pt-B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704088"/>
            <a:ext cx="8229600" cy="1143000"/>
          </a:xfrm>
        </p:spPr>
        <p:txBody>
          <a:bodyPr/>
          <a:lstStyle/>
          <a:p>
            <a:r>
              <a:rPr kumimoji="0" lang="pt-BR" smtClean="0"/>
              <a:t>Clique para editar o estilo do título mestre</a:t>
            </a:r>
            <a:endParaRPr kumimoji="0" lang="en-US"/>
          </a:p>
        </p:txBody>
      </p:sp>
      <p:sp>
        <p:nvSpPr>
          <p:cNvPr id="3" name="Espaço Reservado para Conteúdo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Conteúdo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p:txBody>
          <a:bodyPr/>
          <a:lstStyle/>
          <a:p>
            <a:fld id="{B2711026-7DD8-4C46-9709-A7D707D29E08}" type="datetimeFigureOut">
              <a:rPr lang="pt-BR" smtClean="0"/>
              <a:t>05/06/2023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3AECC8E-30AA-45B7-A429-EBC38296FE72}" type="slidenum">
              <a:rPr lang="pt-BR" smtClean="0"/>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704088"/>
            <a:ext cx="8229600" cy="1143000"/>
          </a:xfrm>
        </p:spPr>
        <p:txBody>
          <a:bodyPr tIns="45720" anchor="b"/>
          <a:lstStyle>
            <a:lvl1pPr>
              <a:defRPr/>
            </a:lvl1pPr>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t-BR" smtClean="0"/>
              <a:t>Clique para editar os estilos do texto mestre</a:t>
            </a:r>
          </a:p>
        </p:txBody>
      </p:sp>
      <p:sp>
        <p:nvSpPr>
          <p:cNvPr id="4" name="Espaço Reservado para Texto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t-BR" smtClean="0"/>
              <a:t>Clique para editar os estilos do texto mestre</a:t>
            </a:r>
          </a:p>
        </p:txBody>
      </p:sp>
      <p:sp>
        <p:nvSpPr>
          <p:cNvPr id="5" name="Espaço Reservado para Conteúdo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6" name="Espaço Reservado para Conteúdo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0"/>
          </p:nvPr>
        </p:nvSpPr>
        <p:spPr/>
        <p:txBody>
          <a:bodyPr/>
          <a:lstStyle/>
          <a:p>
            <a:fld id="{B2711026-7DD8-4C46-9709-A7D707D29E08}" type="datetimeFigureOut">
              <a:rPr lang="pt-BR" smtClean="0"/>
              <a:t>05/06/2023</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3AECC8E-30AA-45B7-A429-EBC38296FE72}"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pt-BR" smtClean="0"/>
              <a:t>Clique para editar o estilo do título mestre</a:t>
            </a:r>
            <a:endParaRPr kumimoji="0" lang="en-US"/>
          </a:p>
        </p:txBody>
      </p:sp>
      <p:sp>
        <p:nvSpPr>
          <p:cNvPr id="3" name="Espaço Reservado para Data 2"/>
          <p:cNvSpPr>
            <a:spLocks noGrp="1"/>
          </p:cNvSpPr>
          <p:nvPr>
            <p:ph type="dt" sz="half" idx="10"/>
          </p:nvPr>
        </p:nvSpPr>
        <p:spPr/>
        <p:txBody>
          <a:bodyPr/>
          <a:lstStyle/>
          <a:p>
            <a:fld id="{B2711026-7DD8-4C46-9709-A7D707D29E08}" type="datetimeFigureOut">
              <a:rPr lang="pt-BR" smtClean="0"/>
              <a:t>05/06/2023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3AECC8E-30AA-45B7-A429-EBC38296FE72}"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2711026-7DD8-4C46-9709-A7D707D29E08}" type="datetimeFigureOut">
              <a:rPr lang="pt-BR" smtClean="0"/>
              <a:t>05/06/2023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3AECC8E-30AA-45B7-A429-EBC38296FE72}"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pt-BR" smtClean="0"/>
              <a:t>Clique para editar os estilos do texto mestre</a:t>
            </a:r>
          </a:p>
        </p:txBody>
      </p:sp>
      <p:sp>
        <p:nvSpPr>
          <p:cNvPr id="4" name="Espaço Reservado para Conteúdo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p:txBody>
          <a:bodyPr/>
          <a:lstStyle/>
          <a:p>
            <a:fld id="{B2711026-7DD8-4C46-9709-A7D707D29E08}" type="datetimeFigureOut">
              <a:rPr lang="pt-BR" smtClean="0"/>
              <a:t>05/06/2023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3AECC8E-30AA-45B7-A429-EBC38296FE72}" type="slidenum">
              <a:rPr lang="pt-BR" smtClean="0"/>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Retângulo com Único Canto Aparado e Arredondado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Triângulo retângulo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ítulo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pt-BR" smtClean="0"/>
              <a:t>Clique para editar o estilo do título mestre</a:t>
            </a:r>
            <a:endParaRPr kumimoji="0" lang="en-US"/>
          </a:p>
        </p:txBody>
      </p:sp>
      <p:sp>
        <p:nvSpPr>
          <p:cNvPr id="4" name="Espaço Reservado para Texto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pt-BR" smtClean="0"/>
              <a:t>Clique para editar os estilos do texto mestre</a:t>
            </a:r>
          </a:p>
        </p:txBody>
      </p:sp>
      <p:sp>
        <p:nvSpPr>
          <p:cNvPr id="5" name="Espaço Reservado para Data 4"/>
          <p:cNvSpPr>
            <a:spLocks noGrp="1"/>
          </p:cNvSpPr>
          <p:nvPr>
            <p:ph type="dt" sz="half" idx="10"/>
          </p:nvPr>
        </p:nvSpPr>
        <p:spPr/>
        <p:txBody>
          <a:bodyPr/>
          <a:lstStyle/>
          <a:p>
            <a:fld id="{B2711026-7DD8-4C46-9709-A7D707D29E08}" type="datetimeFigureOut">
              <a:rPr lang="pt-BR" smtClean="0"/>
              <a:t>05/06/2023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a:xfrm>
            <a:off x="8077200" y="6356350"/>
            <a:ext cx="609600" cy="365125"/>
          </a:xfrm>
        </p:spPr>
        <p:txBody>
          <a:bodyPr/>
          <a:lstStyle/>
          <a:p>
            <a:fld id="{13AECC8E-30AA-45B7-A429-EBC38296FE72}" type="slidenum">
              <a:rPr lang="pt-BR" smtClean="0"/>
              <a:t>‹nº›</a:t>
            </a:fld>
            <a:endParaRPr lang="pt-BR"/>
          </a:p>
        </p:txBody>
      </p:sp>
      <p:sp>
        <p:nvSpPr>
          <p:cNvPr id="3" name="Espaço Reservado para Imagem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pt-BR" smtClean="0"/>
              <a:t>Clique no ícone para adicionar uma imagem</a:t>
            </a:r>
            <a:endParaRPr kumimoji="0" lang="en-US" dirty="0"/>
          </a:p>
        </p:txBody>
      </p:sp>
      <p:sp>
        <p:nvSpPr>
          <p:cNvPr id="10" name="Forma livre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orma livre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orma livre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orma livre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Espaço Reservado para Título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pt-BR" smtClean="0"/>
              <a:t>Clique para editar o estilo do título mestre</a:t>
            </a:r>
            <a:endParaRPr kumimoji="0" lang="en-US"/>
          </a:p>
        </p:txBody>
      </p:sp>
      <p:sp>
        <p:nvSpPr>
          <p:cNvPr id="30" name="Espaço Reservado para Texto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0" name="Espaço Reservado para Data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B2711026-7DD8-4C46-9709-A7D707D29E08}" type="datetimeFigureOut">
              <a:rPr lang="pt-BR" smtClean="0"/>
              <a:t>05/06/2023</a:t>
            </a:fld>
            <a:endParaRPr lang="pt-BR"/>
          </a:p>
        </p:txBody>
      </p:sp>
      <p:sp>
        <p:nvSpPr>
          <p:cNvPr id="22" name="Espaço Reservado para Rodapé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pt-BR"/>
          </a:p>
        </p:txBody>
      </p:sp>
      <p:sp>
        <p:nvSpPr>
          <p:cNvPr id="18" name="Espaço Reservado para Número de Slide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13AECC8E-30AA-45B7-A429-EBC38296FE72}" type="slidenum">
              <a:rPr lang="pt-BR" smtClean="0"/>
              <a:t>‹nº›</a:t>
            </a:fld>
            <a:endParaRPr lang="pt-BR"/>
          </a:p>
        </p:txBody>
      </p:sp>
      <p:grpSp>
        <p:nvGrpSpPr>
          <p:cNvPr id="2" name="Grupo 1"/>
          <p:cNvGrpSpPr/>
          <p:nvPr/>
        </p:nvGrpSpPr>
        <p:grpSpPr>
          <a:xfrm>
            <a:off x="-19017" y="202408"/>
            <a:ext cx="9180548" cy="649224"/>
            <a:chOff x="-19045" y="216550"/>
            <a:chExt cx="9180548" cy="649224"/>
          </a:xfrm>
        </p:grpSpPr>
        <p:sp>
          <p:nvSpPr>
            <p:cNvPr id="12" name="Forma livre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rma livre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3.png"/><Relationship Id="rId2"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emf"/><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emf"/><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1979712" y="2348880"/>
            <a:ext cx="184731" cy="369332"/>
          </a:xfrm>
          <a:prstGeom prst="rect">
            <a:avLst/>
          </a:prstGeom>
          <a:noFill/>
        </p:spPr>
        <p:txBody>
          <a:bodyPr wrap="none" rtlCol="0">
            <a:spAutoFit/>
          </a:bodyPr>
          <a:lstStyle/>
          <a:p>
            <a:endParaRPr lang="pt-BR" dirty="0"/>
          </a:p>
        </p:txBody>
      </p:sp>
      <p:graphicFrame>
        <p:nvGraphicFramePr>
          <p:cNvPr id="3" name="Tabela 2"/>
          <p:cNvGraphicFramePr>
            <a:graphicFrameLocks noGrp="1"/>
          </p:cNvGraphicFramePr>
          <p:nvPr>
            <p:extLst>
              <p:ext uri="{D42A27DB-BD31-4B8C-83A1-F6EECF244321}">
                <p14:modId xmlns:p14="http://schemas.microsoft.com/office/powerpoint/2010/main" val="1496318497"/>
              </p:ext>
            </p:extLst>
          </p:nvPr>
        </p:nvGraphicFramePr>
        <p:xfrm>
          <a:off x="683568" y="1196752"/>
          <a:ext cx="7920880" cy="858520"/>
        </p:xfrm>
        <a:graphic>
          <a:graphicData uri="http://schemas.openxmlformats.org/drawingml/2006/table">
            <a:tbl>
              <a:tblPr>
                <a:tableStyleId>{5C22544A-7EE6-4342-B048-85BDC9FD1C3A}</a:tableStyleId>
              </a:tblPr>
              <a:tblGrid>
                <a:gridCol w="1188511"/>
                <a:gridCol w="6732369"/>
              </a:tblGrid>
              <a:tr h="858520">
                <a:tc>
                  <a:txBody>
                    <a:bodyPr/>
                    <a:lstStyle/>
                    <a:p>
                      <a:pPr marR="179705" algn="just">
                        <a:spcAft>
                          <a:spcPts val="0"/>
                        </a:spcAft>
                      </a:pPr>
                      <a:endParaRPr lang="pt-BR" sz="1200" dirty="0">
                        <a:effectLst/>
                        <a:latin typeface="Times New Roman"/>
                        <a:ea typeface="Times New Roman"/>
                      </a:endParaRPr>
                    </a:p>
                  </a:txBody>
                  <a:tcPr marL="45085" marR="45085" marT="0" marB="0"/>
                </a:tc>
                <a:tc>
                  <a:txBody>
                    <a:bodyPr/>
                    <a:lstStyle/>
                    <a:p>
                      <a:pPr algn="ctr">
                        <a:spcAft>
                          <a:spcPts val="0"/>
                        </a:spcAft>
                      </a:pPr>
                      <a:r>
                        <a:rPr lang="pt-BR" sz="1800" b="1" dirty="0">
                          <a:effectLst/>
                        </a:rPr>
                        <a:t>UNIVERSIDADE FEDERAL DE SERGIPE – UFS</a:t>
                      </a:r>
                      <a:endParaRPr lang="pt-BR" sz="2000" b="1" dirty="0">
                        <a:effectLst/>
                      </a:endParaRPr>
                    </a:p>
                    <a:p>
                      <a:pPr algn="ctr">
                        <a:spcAft>
                          <a:spcPts val="0"/>
                        </a:spcAft>
                      </a:pPr>
                      <a:r>
                        <a:rPr lang="pt-BR" sz="1800" b="1" dirty="0">
                          <a:effectLst/>
                        </a:rPr>
                        <a:t>CENTRO DE CIÊNCIAS AGRÁRIAS APLICADAS - CCAA</a:t>
                      </a:r>
                      <a:endParaRPr lang="pt-BR" sz="2000" b="1" dirty="0">
                        <a:effectLst/>
                      </a:endParaRPr>
                    </a:p>
                    <a:p>
                      <a:pPr algn="ctr">
                        <a:spcAft>
                          <a:spcPts val="0"/>
                        </a:spcAft>
                      </a:pPr>
                      <a:r>
                        <a:rPr lang="pt-BR" sz="1800" b="1" dirty="0">
                          <a:effectLst/>
                        </a:rPr>
                        <a:t>DEPARTAMENTO DE ENGENHARIA AGRONÔMICA - DEA</a:t>
                      </a:r>
                      <a:endParaRPr lang="pt-BR" sz="2000" b="1" dirty="0">
                        <a:effectLst/>
                        <a:latin typeface="Times New Roman"/>
                        <a:ea typeface="Times New Roman"/>
                      </a:endParaRPr>
                    </a:p>
                  </a:txBody>
                  <a:tcPr marL="45085" marR="45085" marT="0" marB="0"/>
                </a:tc>
              </a:tr>
            </a:tbl>
          </a:graphicData>
        </a:graphic>
      </p:graphicFrame>
      <p:pic>
        <p:nvPicPr>
          <p:cNvPr id="40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207484"/>
            <a:ext cx="936104" cy="781356"/>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171766" y="2852936"/>
            <a:ext cx="6944017" cy="954107"/>
          </a:xfrm>
          <a:prstGeom prst="rect">
            <a:avLst/>
          </a:prstGeom>
          <a:solidFill>
            <a:schemeClr val="accent1">
              <a:lumMod val="20000"/>
              <a:lumOff val="80000"/>
            </a:schemeClr>
          </a:solidFill>
          <a:ln>
            <a:solidFill>
              <a:schemeClr val="tx2"/>
            </a:solidFill>
          </a:ln>
        </p:spPr>
        <p:txBody>
          <a:bodyPr wrap="none">
            <a:spAutoFit/>
          </a:bodyPr>
          <a:lstStyle/>
          <a:p>
            <a:pPr algn="ctr"/>
            <a:r>
              <a:rPr lang="pt-BR" sz="2800" b="1" dirty="0"/>
              <a:t>Disciplina: Ciências </a:t>
            </a:r>
            <a:r>
              <a:rPr lang="pt-BR" sz="2800" b="1" dirty="0" smtClean="0"/>
              <a:t>do Solos III</a:t>
            </a:r>
          </a:p>
          <a:p>
            <a:pPr algn="ctr"/>
            <a:r>
              <a:rPr lang="pt-BR" sz="2800" b="1" dirty="0" smtClean="0"/>
              <a:t>Manejo e Conservação do Solo e da Água</a:t>
            </a:r>
            <a:endParaRPr lang="pt-BR" sz="2800" b="1" dirty="0"/>
          </a:p>
        </p:txBody>
      </p:sp>
      <p:sp>
        <p:nvSpPr>
          <p:cNvPr id="5" name="CaixaDeTexto 4"/>
          <p:cNvSpPr txBox="1"/>
          <p:nvPr/>
        </p:nvSpPr>
        <p:spPr>
          <a:xfrm>
            <a:off x="3475621" y="4293096"/>
            <a:ext cx="2585964" cy="1015663"/>
          </a:xfrm>
          <a:prstGeom prst="rect">
            <a:avLst/>
          </a:prstGeom>
          <a:noFill/>
        </p:spPr>
        <p:txBody>
          <a:bodyPr wrap="none" rtlCol="0">
            <a:spAutoFit/>
          </a:bodyPr>
          <a:lstStyle/>
          <a:p>
            <a:r>
              <a:rPr lang="pt-BR" sz="6000" b="1" dirty="0" smtClean="0"/>
              <a:t>O Solo</a:t>
            </a:r>
            <a:endParaRPr lang="pt-BR" sz="6000" b="1" dirty="0"/>
          </a:p>
        </p:txBody>
      </p:sp>
      <p:sp>
        <p:nvSpPr>
          <p:cNvPr id="7" name="Rectangle 3"/>
          <p:cNvSpPr txBox="1">
            <a:spLocks noChangeArrowheads="1"/>
          </p:cNvSpPr>
          <p:nvPr/>
        </p:nvSpPr>
        <p:spPr>
          <a:xfrm>
            <a:off x="3435652" y="5890964"/>
            <a:ext cx="5112568" cy="459432"/>
          </a:xfrm>
          <a:prstGeom prst="rect">
            <a:avLst/>
          </a:prstGeom>
          <a:ln>
            <a:solidFill>
              <a:schemeClr val="accent1"/>
            </a:solidFill>
          </a:ln>
        </p:spPr>
        <p:txBody>
          <a:bodyP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defRPr/>
            </a:pPr>
            <a:r>
              <a:rPr lang="pt-BR" sz="2000" b="1" dirty="0" smtClean="0"/>
              <a:t>Prof. Dr. Francisco Sandro R.  Holanda</a:t>
            </a:r>
          </a:p>
          <a:p>
            <a:pPr>
              <a:defRPr/>
            </a:pPr>
            <a:endParaRPr lang="pt-BR" sz="2000" b="1" dirty="0" smtClean="0"/>
          </a:p>
          <a:p>
            <a:pPr>
              <a:defRPr/>
            </a:pPr>
            <a:endParaRPr lang="pt-BR" sz="2000" b="1" dirty="0" smtClean="0"/>
          </a:p>
          <a:p>
            <a:pPr>
              <a:defRPr/>
            </a:pPr>
            <a:endParaRPr lang="pt-BR" sz="2000" dirty="0" smtClean="0"/>
          </a:p>
          <a:p>
            <a:pPr>
              <a:defRPr/>
            </a:pPr>
            <a:endParaRPr lang="pt-BR" sz="2000" dirty="0" smtClean="0"/>
          </a:p>
        </p:txBody>
      </p:sp>
    </p:spTree>
    <p:extLst>
      <p:ext uri="{BB962C8B-B14F-4D97-AF65-F5344CB8AC3E}">
        <p14:creationId xmlns:p14="http://schemas.microsoft.com/office/powerpoint/2010/main" val="56802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0656"/>
          <a:stretch/>
        </p:blipFill>
        <p:spPr bwMode="auto">
          <a:xfrm>
            <a:off x="251520" y="172121"/>
            <a:ext cx="4373119" cy="576064"/>
          </a:xfrm>
          <a:prstGeom prst="rect">
            <a:avLst/>
          </a:prstGeom>
          <a:noFill/>
          <a:ln>
            <a:noFill/>
          </a:ln>
          <a:effec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697" y="3719301"/>
            <a:ext cx="2390795" cy="298594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24" y="898912"/>
            <a:ext cx="3554710" cy="26696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Imagem 2"/>
          <p:cNvPicPr>
            <a:picLocks noChangeAspect="1"/>
          </p:cNvPicPr>
          <p:nvPr/>
        </p:nvPicPr>
        <p:blipFill rotWithShape="1">
          <a:blip r:embed="rId5"/>
          <a:srcRect l="13294" t="17098" r="8845" b="8809"/>
          <a:stretch/>
        </p:blipFill>
        <p:spPr>
          <a:xfrm>
            <a:off x="5004048" y="3703847"/>
            <a:ext cx="3599076" cy="2282341"/>
          </a:xfrm>
          <a:prstGeom prst="rect">
            <a:avLst/>
          </a:prstGeom>
          <a:ln>
            <a:solidFill>
              <a:schemeClr val="tx1"/>
            </a:solidFill>
          </a:ln>
        </p:spPr>
      </p:pic>
      <p:pic>
        <p:nvPicPr>
          <p:cNvPr id="4" name="Imagem 3"/>
          <p:cNvPicPr>
            <a:picLocks noChangeAspect="1"/>
          </p:cNvPicPr>
          <p:nvPr/>
        </p:nvPicPr>
        <p:blipFill rotWithShape="1">
          <a:blip r:embed="rId6"/>
          <a:srcRect t="22429"/>
          <a:stretch/>
        </p:blipFill>
        <p:spPr>
          <a:xfrm rot="10800000">
            <a:off x="4624639" y="910322"/>
            <a:ext cx="4178884" cy="2160240"/>
          </a:xfrm>
          <a:prstGeom prst="rect">
            <a:avLst/>
          </a:prstGeom>
          <a:ln>
            <a:solidFill>
              <a:schemeClr val="tx1"/>
            </a:solidFill>
          </a:ln>
        </p:spPr>
      </p:pic>
    </p:spTree>
    <p:extLst>
      <p:ext uri="{BB962C8B-B14F-4D97-AF65-F5344CB8AC3E}">
        <p14:creationId xmlns:p14="http://schemas.microsoft.com/office/powerpoint/2010/main" val="790286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4"/>
          <p:cNvSpPr txBox="1">
            <a:spLocks noChangeArrowheads="1"/>
          </p:cNvSpPr>
          <p:nvPr/>
        </p:nvSpPr>
        <p:spPr bwMode="auto">
          <a:xfrm>
            <a:off x="1785938" y="357188"/>
            <a:ext cx="5345112" cy="954087"/>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p>
            <a:pPr algn="ctr" eaLnBrk="1" hangingPunct="1">
              <a:defRPr/>
            </a:pPr>
            <a:r>
              <a:rPr lang="pt-BR" sz="2800" dirty="0"/>
              <a:t>Hierarquia do Sistema Brasileiro</a:t>
            </a:r>
          </a:p>
          <a:p>
            <a:pPr algn="ctr" eaLnBrk="1" hangingPunct="1">
              <a:defRPr/>
            </a:pPr>
            <a:r>
              <a:rPr lang="pt-BR" sz="2800" dirty="0"/>
              <a:t> de Classificação de </a:t>
            </a:r>
            <a:r>
              <a:rPr lang="pt-BR" sz="2800" dirty="0" smtClean="0"/>
              <a:t>Solos</a:t>
            </a:r>
            <a:endParaRPr lang="pt-BR" sz="2800" dirty="0">
              <a:latin typeface="Constantia" pitchFamily="18" charset="0"/>
            </a:endParaRPr>
          </a:p>
        </p:txBody>
      </p:sp>
      <p:pic>
        <p:nvPicPr>
          <p:cNvPr id="7171" name="Imagem 4" descr="http://www.pedologiafacil.com.br/imagem/escada_brasi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85937"/>
            <a:ext cx="8665482" cy="481141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209427" y="5650745"/>
            <a:ext cx="1313180" cy="353943"/>
          </a:xfrm>
          <a:prstGeom prst="rect">
            <a:avLst/>
          </a:prstGeom>
          <a:noFill/>
        </p:spPr>
        <p:txBody>
          <a:bodyPr wrap="none" rtlCol="0">
            <a:spAutoFit/>
          </a:bodyPr>
          <a:lstStyle/>
          <a:p>
            <a:r>
              <a:rPr lang="pt-BR" sz="1700" b="1" dirty="0" err="1" smtClean="0">
                <a:solidFill>
                  <a:srgbClr val="5F5F5F"/>
                </a:solidFill>
              </a:rPr>
              <a:t>Planossolo</a:t>
            </a:r>
            <a:endParaRPr lang="pt-BR" sz="1700" b="1" dirty="0">
              <a:solidFill>
                <a:srgbClr val="5F5F5F"/>
              </a:solidFill>
            </a:endParaRPr>
          </a:p>
        </p:txBody>
      </p:sp>
    </p:spTree>
    <p:extLst>
      <p:ext uri="{BB962C8B-B14F-4D97-AF65-F5344CB8AC3E}">
        <p14:creationId xmlns:p14="http://schemas.microsoft.com/office/powerpoint/2010/main" val="2391852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563888" y="2240"/>
            <a:ext cx="2504725" cy="523220"/>
          </a:xfrm>
          <a:prstGeom prst="rect">
            <a:avLst/>
          </a:prstGeom>
          <a:noFill/>
        </p:spPr>
        <p:txBody>
          <a:bodyPr wrap="none" rtlCol="0">
            <a:spAutoFit/>
          </a:bodyPr>
          <a:lstStyle/>
          <a:p>
            <a:r>
              <a:rPr lang="pt-BR" sz="2800" b="1" u="sng" dirty="0" smtClean="0"/>
              <a:t>LATOSSOLOS</a:t>
            </a:r>
            <a:endParaRPr lang="pt-BR" sz="2800" b="1" u="sng"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957"/>
          <a:stretch/>
        </p:blipFill>
        <p:spPr bwMode="auto">
          <a:xfrm>
            <a:off x="110134" y="1124744"/>
            <a:ext cx="3461507" cy="48245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tângulo 2"/>
          <p:cNvSpPr/>
          <p:nvPr/>
        </p:nvSpPr>
        <p:spPr>
          <a:xfrm>
            <a:off x="3851920" y="620688"/>
            <a:ext cx="5184576" cy="5509200"/>
          </a:xfrm>
          <a:prstGeom prst="rect">
            <a:avLst/>
          </a:prstGeom>
          <a:ln>
            <a:solidFill>
              <a:schemeClr val="tx1"/>
            </a:solidFill>
          </a:ln>
        </p:spPr>
        <p:txBody>
          <a:bodyPr wrap="square">
            <a:spAutoFit/>
          </a:bodyPr>
          <a:lstStyle/>
          <a:p>
            <a:pPr marL="342900" indent="-342900">
              <a:buFont typeface="Arial" pitchFamily="34" charset="0"/>
              <a:buChar char="•"/>
            </a:pPr>
            <a:r>
              <a:rPr lang="pt-BR" sz="2200" b="1" dirty="0"/>
              <a:t>São altamente </a:t>
            </a:r>
            <a:r>
              <a:rPr lang="pt-BR" sz="2200" b="1" dirty="0" err="1"/>
              <a:t>intemperizados</a:t>
            </a:r>
            <a:r>
              <a:rPr lang="pt-BR" sz="2200" b="1" dirty="0"/>
              <a:t> e sem incremento de argila em profundidade. As cores variam de </a:t>
            </a:r>
            <a:r>
              <a:rPr lang="pt-BR" sz="2200" b="1" dirty="0" err="1"/>
              <a:t>brunadas</a:t>
            </a:r>
            <a:r>
              <a:rPr lang="pt-BR" sz="2200" b="1" dirty="0"/>
              <a:t>, avermelhadas ou amareladas, sendo as últimas de maior expressão. A textura varia de média a muito argilosa e, nos mais </a:t>
            </a:r>
            <a:r>
              <a:rPr lang="pt-BR" sz="2200" b="1" dirty="0" err="1"/>
              <a:t>oxídicos</a:t>
            </a:r>
            <a:r>
              <a:rPr lang="pt-BR" sz="2200" b="1" dirty="0"/>
              <a:t>, pode ocorrer estrutura granular, de tamanho muito pequena a pequena e de grau de desenvolvimento que varia de forte a muito forte</a:t>
            </a:r>
            <a:r>
              <a:rPr lang="pt-BR" sz="2200" b="1" dirty="0" smtClean="0"/>
              <a:t>.</a:t>
            </a:r>
          </a:p>
          <a:p>
            <a:pPr marL="342900" indent="-342900">
              <a:buFont typeface="Arial" pitchFamily="34" charset="0"/>
              <a:buChar char="•"/>
            </a:pPr>
            <a:endParaRPr lang="pt-BR" sz="2200" b="1" dirty="0"/>
          </a:p>
          <a:p>
            <a:pPr marL="342900" indent="-342900">
              <a:buFont typeface="Arial" pitchFamily="34" charset="0"/>
              <a:buChar char="•"/>
            </a:pPr>
            <a:r>
              <a:rPr lang="pt-BR" sz="2200" b="1" dirty="0"/>
              <a:t>Os minerais predominantes na fração argila são caulinita e óxidos de ferro e </a:t>
            </a:r>
            <a:r>
              <a:rPr lang="pt-BR" sz="2200" b="1" dirty="0" smtClean="0"/>
              <a:t>alumínio.</a:t>
            </a:r>
            <a:endParaRPr lang="pt-BR" sz="2200" b="1" dirty="0"/>
          </a:p>
        </p:txBody>
      </p:sp>
    </p:spTree>
    <p:extLst>
      <p:ext uri="{BB962C8B-B14F-4D97-AF65-F5344CB8AC3E}">
        <p14:creationId xmlns:p14="http://schemas.microsoft.com/office/powerpoint/2010/main" val="164873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00" y="754212"/>
            <a:ext cx="4608307" cy="44029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ângulo 1"/>
          <p:cNvSpPr/>
          <p:nvPr/>
        </p:nvSpPr>
        <p:spPr>
          <a:xfrm>
            <a:off x="4932040" y="525460"/>
            <a:ext cx="4032448" cy="5847755"/>
          </a:xfrm>
          <a:prstGeom prst="rect">
            <a:avLst/>
          </a:prstGeom>
          <a:ln>
            <a:solidFill>
              <a:schemeClr val="tx1"/>
            </a:solidFill>
          </a:ln>
        </p:spPr>
        <p:txBody>
          <a:bodyPr wrap="square">
            <a:spAutoFit/>
          </a:bodyPr>
          <a:lstStyle/>
          <a:p>
            <a:pPr marL="285750" indent="-285750">
              <a:buFont typeface="Arial" pitchFamily="34" charset="0"/>
              <a:buChar char="•"/>
            </a:pPr>
            <a:r>
              <a:rPr lang="pt-BR" sz="2200" b="1" dirty="0" smtClean="0"/>
              <a:t>Maior </a:t>
            </a:r>
            <a:r>
              <a:rPr lang="pt-BR" sz="2200" b="1" dirty="0"/>
              <a:t>teor de argila nos horizontes </a:t>
            </a:r>
            <a:r>
              <a:rPr lang="pt-BR" sz="2200" b="1" dirty="0" err="1"/>
              <a:t>subsuperfíciais</a:t>
            </a:r>
            <a:r>
              <a:rPr lang="pt-BR" sz="2200" b="1" dirty="0"/>
              <a:t> em relação aos superficiais, que caracteriza um gradiente </a:t>
            </a:r>
            <a:r>
              <a:rPr lang="pt-BR" sz="2200" b="1" dirty="0" err="1"/>
              <a:t>textural</a:t>
            </a:r>
            <a:r>
              <a:rPr lang="pt-BR" sz="2200" b="1" dirty="0"/>
              <a:t> ao longo do perfil. A cor pode variar de acinzentada a avermelhada, sendo os matizes amarelos e vermelhos os mais comuns</a:t>
            </a:r>
            <a:r>
              <a:rPr lang="pt-BR" sz="2200" b="1" dirty="0" smtClean="0"/>
              <a:t>.</a:t>
            </a:r>
          </a:p>
          <a:p>
            <a:endParaRPr lang="pt-BR" sz="2200" b="1" dirty="0"/>
          </a:p>
          <a:p>
            <a:pPr marL="285750" indent="-285750">
              <a:buFont typeface="Arial" pitchFamily="34" charset="0"/>
              <a:buChar char="•"/>
            </a:pPr>
            <a:r>
              <a:rPr lang="pt-BR" sz="2200" b="1" dirty="0"/>
              <a:t>Os minerais predominantes são argilas de atividade baixa (caulinita) e/ou </a:t>
            </a:r>
            <a:r>
              <a:rPr lang="pt-BR" sz="2200" b="1" dirty="0" smtClean="0"/>
              <a:t>óxidos. </a:t>
            </a:r>
            <a:endParaRPr lang="pt-BR" sz="2200" b="1" dirty="0"/>
          </a:p>
        </p:txBody>
      </p:sp>
      <p:sp>
        <p:nvSpPr>
          <p:cNvPr id="3" name="CaixaDeTexto 2"/>
          <p:cNvSpPr txBox="1"/>
          <p:nvPr/>
        </p:nvSpPr>
        <p:spPr>
          <a:xfrm>
            <a:off x="3563888" y="2240"/>
            <a:ext cx="2441438" cy="523220"/>
          </a:xfrm>
          <a:prstGeom prst="rect">
            <a:avLst/>
          </a:prstGeom>
          <a:noFill/>
        </p:spPr>
        <p:txBody>
          <a:bodyPr wrap="none" rtlCol="0">
            <a:spAutoFit/>
          </a:bodyPr>
          <a:lstStyle/>
          <a:p>
            <a:r>
              <a:rPr lang="pt-BR" sz="2800" b="1" u="sng" dirty="0" smtClean="0"/>
              <a:t>ARGISSOLOS</a:t>
            </a:r>
            <a:endParaRPr lang="pt-BR" sz="2800" b="1" u="sng" dirty="0"/>
          </a:p>
        </p:txBody>
      </p:sp>
    </p:spTree>
    <p:extLst>
      <p:ext uri="{BB962C8B-B14F-4D97-AF65-F5344CB8AC3E}">
        <p14:creationId xmlns:p14="http://schemas.microsoft.com/office/powerpoint/2010/main" val="25659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563888" y="2240"/>
            <a:ext cx="2404697" cy="523220"/>
          </a:xfrm>
          <a:prstGeom prst="rect">
            <a:avLst/>
          </a:prstGeom>
          <a:noFill/>
        </p:spPr>
        <p:txBody>
          <a:bodyPr wrap="none" rtlCol="0">
            <a:spAutoFit/>
          </a:bodyPr>
          <a:lstStyle/>
          <a:p>
            <a:r>
              <a:rPr lang="pt-BR" sz="2800" b="1" u="sng" dirty="0" smtClean="0"/>
              <a:t>LUVISSOLOS</a:t>
            </a:r>
            <a:endParaRPr lang="pt-BR" sz="2800" b="1" u="sng"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755"/>
          <a:stretch/>
        </p:blipFill>
        <p:spPr bwMode="auto">
          <a:xfrm>
            <a:off x="179512" y="1033643"/>
            <a:ext cx="3020753" cy="43204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tângulo 2"/>
          <p:cNvSpPr/>
          <p:nvPr/>
        </p:nvSpPr>
        <p:spPr>
          <a:xfrm>
            <a:off x="3347864" y="692696"/>
            <a:ext cx="5616624" cy="5847755"/>
          </a:xfrm>
          <a:prstGeom prst="rect">
            <a:avLst/>
          </a:prstGeom>
          <a:ln>
            <a:solidFill>
              <a:schemeClr val="tx1"/>
            </a:solidFill>
          </a:ln>
        </p:spPr>
        <p:txBody>
          <a:bodyPr wrap="square">
            <a:spAutoFit/>
          </a:bodyPr>
          <a:lstStyle/>
          <a:p>
            <a:pPr marL="342900" indent="-342900">
              <a:buFont typeface="Arial" pitchFamily="34" charset="0"/>
              <a:buChar char="•"/>
            </a:pPr>
            <a:r>
              <a:rPr lang="pt-BR" sz="2200" b="1" dirty="0"/>
              <a:t>Possui estrutura bem desenvolvida e alta fertilidade química natural. Identificados pelo aumento significativo dos teores de argila nos horizontes </a:t>
            </a:r>
            <a:r>
              <a:rPr lang="pt-BR" sz="2200" b="1" dirty="0" err="1"/>
              <a:t>subsuperficias</a:t>
            </a:r>
            <a:r>
              <a:rPr lang="pt-BR" sz="2200" b="1" dirty="0"/>
              <a:t>, apresentam, em muitos casos, mudança </a:t>
            </a:r>
            <a:r>
              <a:rPr lang="pt-BR" sz="2200" b="1" dirty="0" err="1"/>
              <a:t>textural</a:t>
            </a:r>
            <a:r>
              <a:rPr lang="pt-BR" sz="2200" b="1" dirty="0"/>
              <a:t> abrupta. De maneira geral são rasos, de coloração avermelhada ou amarelada, com estrutura bem desenvolvida do tipo blocos ou prismas em </a:t>
            </a:r>
            <a:r>
              <a:rPr lang="pt-BR" sz="2200" b="1" dirty="0" err="1"/>
              <a:t>subsuperfície</a:t>
            </a:r>
            <a:r>
              <a:rPr lang="pt-BR" sz="2200" b="1" dirty="0" smtClean="0"/>
              <a:t>.</a:t>
            </a:r>
          </a:p>
          <a:p>
            <a:pPr marL="342900" indent="-342900">
              <a:buFont typeface="Arial" pitchFamily="34" charset="0"/>
              <a:buChar char="•"/>
            </a:pPr>
            <a:endParaRPr lang="pt-BR" sz="2200" b="1" dirty="0"/>
          </a:p>
          <a:p>
            <a:pPr marL="342900" indent="-342900">
              <a:buFont typeface="Arial" pitchFamily="34" charset="0"/>
              <a:buChar char="•"/>
            </a:pPr>
            <a:r>
              <a:rPr lang="pt-BR" sz="2200" b="1" dirty="0"/>
              <a:t>A elevada capacidade de troca </a:t>
            </a:r>
            <a:r>
              <a:rPr lang="pt-BR" sz="2200" b="1" dirty="0" smtClean="0"/>
              <a:t>é </a:t>
            </a:r>
            <a:r>
              <a:rPr lang="pt-BR" sz="2200" b="1" dirty="0"/>
              <a:t>decorrente da presença de </a:t>
            </a:r>
            <a:r>
              <a:rPr lang="pt-BR" sz="2200" b="1" dirty="0" err="1"/>
              <a:t>argilominerais</a:t>
            </a:r>
            <a:r>
              <a:rPr lang="pt-BR" sz="2200" b="1" dirty="0"/>
              <a:t> 2:1, com alta saturação por bases devido aos elevados teores de cálcio e magnésio</a:t>
            </a:r>
          </a:p>
        </p:txBody>
      </p:sp>
    </p:spTree>
    <p:extLst>
      <p:ext uri="{BB962C8B-B14F-4D97-AF65-F5344CB8AC3E}">
        <p14:creationId xmlns:p14="http://schemas.microsoft.com/office/powerpoint/2010/main" val="3882581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523220"/>
            <a:ext cx="8640960" cy="6247864"/>
          </a:xfrm>
          <a:prstGeom prst="rect">
            <a:avLst/>
          </a:prstGeom>
          <a:ln>
            <a:solidFill>
              <a:schemeClr val="tx1"/>
            </a:solidFill>
          </a:ln>
        </p:spPr>
        <p:txBody>
          <a:bodyPr wrap="square">
            <a:spAutoFit/>
          </a:bodyPr>
          <a:lstStyle/>
          <a:p>
            <a:r>
              <a:rPr lang="pt-BR" sz="2000" b="1" dirty="0"/>
              <a:t>São solos pouco evoluídos </a:t>
            </a:r>
            <a:r>
              <a:rPr lang="pt-BR" sz="2000" b="1" dirty="0" err="1"/>
              <a:t>pedogeneticamente</a:t>
            </a:r>
            <a:r>
              <a:rPr lang="pt-BR" sz="2000" b="1" dirty="0"/>
              <a:t> e com ausência de horizontes diagnósticos </a:t>
            </a:r>
            <a:r>
              <a:rPr lang="pt-BR" sz="2000" b="1" dirty="0" err="1"/>
              <a:t>subsuperficiais</a:t>
            </a:r>
            <a:r>
              <a:rPr lang="pt-BR" sz="2000" b="1" dirty="0"/>
              <a:t>, seja pela reduzida atuação dos processos de pedogenéticos ou ação dos fatores de formação. São jovens, constituídos por material mineral ou por material orgânico com menos de 20 cm de espessura. Apresentam predomínio de características herdadas do material originário, o qual confere grande variabilidade entre as subordens</a:t>
            </a:r>
            <a:r>
              <a:rPr lang="pt-BR" sz="2000" b="1" dirty="0" smtClean="0"/>
              <a:t>.</a:t>
            </a:r>
          </a:p>
          <a:p>
            <a:endParaRPr lang="pt-BR" sz="2000" b="1" dirty="0"/>
          </a:p>
          <a:p>
            <a:r>
              <a:rPr lang="pt-BR" sz="2000" b="1" dirty="0"/>
              <a:t>Os </a:t>
            </a:r>
            <a:r>
              <a:rPr lang="pt-BR" sz="2000" b="1" dirty="0" err="1"/>
              <a:t>Neossolos</a:t>
            </a:r>
            <a:r>
              <a:rPr lang="pt-BR" sz="2000" b="1" dirty="0"/>
              <a:t> se subdividem em níveis de classificação mais baixos </a:t>
            </a:r>
            <a:r>
              <a:rPr lang="pt-BR" sz="2000" b="1" dirty="0" smtClean="0"/>
              <a:t>em: </a:t>
            </a:r>
          </a:p>
          <a:p>
            <a:endParaRPr lang="pt-BR" sz="2000" b="1" dirty="0" smtClean="0"/>
          </a:p>
          <a:p>
            <a:r>
              <a:rPr lang="pt-BR" sz="2000" b="1" u="sng" dirty="0" err="1" smtClean="0">
                <a:solidFill>
                  <a:srgbClr val="C00000"/>
                </a:solidFill>
              </a:rPr>
              <a:t>Neossolos</a:t>
            </a:r>
            <a:r>
              <a:rPr lang="pt-BR" sz="2000" b="1" u="sng" dirty="0" smtClean="0">
                <a:solidFill>
                  <a:srgbClr val="C00000"/>
                </a:solidFill>
              </a:rPr>
              <a:t> </a:t>
            </a:r>
            <a:r>
              <a:rPr lang="pt-BR" sz="2000" b="1" u="sng" dirty="0" err="1">
                <a:solidFill>
                  <a:srgbClr val="C00000"/>
                </a:solidFill>
              </a:rPr>
              <a:t>Litólicos</a:t>
            </a:r>
            <a:r>
              <a:rPr lang="pt-BR" sz="2000" b="1" u="sng" dirty="0">
                <a:solidFill>
                  <a:srgbClr val="C00000"/>
                </a:solidFill>
              </a:rPr>
              <a:t> </a:t>
            </a:r>
            <a:r>
              <a:rPr lang="pt-BR" sz="2000" b="1" dirty="0"/>
              <a:t>(horizonte superficial diretamente sobre rocha sã ou semidecomposta, ou horizonte C ou Cr</a:t>
            </a:r>
            <a:r>
              <a:rPr lang="pt-BR" sz="2000" b="1" dirty="0" smtClean="0"/>
              <a:t>);</a:t>
            </a:r>
          </a:p>
          <a:p>
            <a:r>
              <a:rPr lang="pt-BR" sz="2000" b="1" dirty="0" smtClean="0"/>
              <a:t> </a:t>
            </a:r>
          </a:p>
          <a:p>
            <a:r>
              <a:rPr lang="pt-BR" sz="2000" b="1" u="sng" dirty="0" err="1" smtClean="0">
                <a:solidFill>
                  <a:srgbClr val="C00000"/>
                </a:solidFill>
              </a:rPr>
              <a:t>Regolíticos</a:t>
            </a:r>
            <a:r>
              <a:rPr lang="pt-BR" sz="2000" b="1" dirty="0" smtClean="0"/>
              <a:t> </a:t>
            </a:r>
            <a:r>
              <a:rPr lang="pt-BR" sz="2000" b="1" dirty="0"/>
              <a:t>(solos com material superficial assente sobre rocha ou horizonte C ou Cr a mais de 50 cm de profundidade, com ocorrência de minerais primários); </a:t>
            </a:r>
            <a:endParaRPr lang="pt-BR" sz="2000" b="1" dirty="0" smtClean="0"/>
          </a:p>
          <a:p>
            <a:endParaRPr lang="pt-BR" sz="2000" b="1" dirty="0"/>
          </a:p>
          <a:p>
            <a:r>
              <a:rPr lang="pt-BR" sz="2000" b="1" u="sng" dirty="0" err="1" smtClean="0">
                <a:solidFill>
                  <a:srgbClr val="C00000"/>
                </a:solidFill>
              </a:rPr>
              <a:t>Flúvicos</a:t>
            </a:r>
            <a:r>
              <a:rPr lang="pt-BR" sz="2000" b="1" dirty="0" smtClean="0"/>
              <a:t> </a:t>
            </a:r>
            <a:r>
              <a:rPr lang="pt-BR" sz="2000" b="1" dirty="0"/>
              <a:t>(derivados de sedimentos aluviais) e </a:t>
            </a:r>
            <a:endParaRPr lang="pt-BR" sz="2000" b="1" dirty="0" smtClean="0"/>
          </a:p>
          <a:p>
            <a:endParaRPr lang="pt-BR" sz="2000" b="1" dirty="0"/>
          </a:p>
          <a:p>
            <a:r>
              <a:rPr lang="pt-BR" sz="2000" b="1" u="sng" dirty="0" err="1" smtClean="0">
                <a:solidFill>
                  <a:srgbClr val="C00000"/>
                </a:solidFill>
              </a:rPr>
              <a:t>Quartzarênicos</a:t>
            </a:r>
            <a:r>
              <a:rPr lang="pt-BR" sz="2000" b="1" dirty="0" smtClean="0"/>
              <a:t> </a:t>
            </a:r>
            <a:r>
              <a:rPr lang="pt-BR" sz="2000" b="1" dirty="0"/>
              <a:t>(solos arenosos, de textura areia ou areia franca).</a:t>
            </a:r>
          </a:p>
        </p:txBody>
      </p:sp>
      <p:sp>
        <p:nvSpPr>
          <p:cNvPr id="3" name="CaixaDeTexto 2"/>
          <p:cNvSpPr txBox="1"/>
          <p:nvPr/>
        </p:nvSpPr>
        <p:spPr>
          <a:xfrm>
            <a:off x="3519623" y="0"/>
            <a:ext cx="2329164" cy="523220"/>
          </a:xfrm>
          <a:prstGeom prst="rect">
            <a:avLst/>
          </a:prstGeom>
          <a:noFill/>
        </p:spPr>
        <p:txBody>
          <a:bodyPr wrap="none" rtlCol="0">
            <a:spAutoFit/>
          </a:bodyPr>
          <a:lstStyle/>
          <a:p>
            <a:r>
              <a:rPr lang="pt-BR" sz="2800" b="1" u="sng" dirty="0" smtClean="0"/>
              <a:t>NEOSSOLOS</a:t>
            </a:r>
            <a:endParaRPr lang="pt-BR" sz="2800" b="1" u="sng" dirty="0"/>
          </a:p>
        </p:txBody>
      </p:sp>
    </p:spTree>
    <p:extLst>
      <p:ext uri="{BB962C8B-B14F-4D97-AF65-F5344CB8AC3E}">
        <p14:creationId xmlns:p14="http://schemas.microsoft.com/office/powerpoint/2010/main" val="269614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556075" y="287865"/>
            <a:ext cx="2329164" cy="523220"/>
          </a:xfrm>
          <a:prstGeom prst="rect">
            <a:avLst/>
          </a:prstGeom>
          <a:noFill/>
        </p:spPr>
        <p:txBody>
          <a:bodyPr wrap="none" rtlCol="0">
            <a:spAutoFit/>
          </a:bodyPr>
          <a:lstStyle/>
          <a:p>
            <a:r>
              <a:rPr lang="pt-BR" sz="2800" b="1" u="sng" dirty="0" smtClean="0"/>
              <a:t>NEOSSOLOS</a:t>
            </a:r>
            <a:endParaRPr lang="pt-BR" sz="2800" b="1" u="sng" dirty="0"/>
          </a:p>
        </p:txBody>
      </p:sp>
      <p:pic>
        <p:nvPicPr>
          <p:cNvPr id="16386"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93572" y="1484784"/>
            <a:ext cx="2376265" cy="3070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077"/>
          <a:stretch/>
        </p:blipFill>
        <p:spPr bwMode="auto">
          <a:xfrm>
            <a:off x="2585428" y="1502980"/>
            <a:ext cx="2061664" cy="30715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3880"/>
          <a:stretch/>
        </p:blipFill>
        <p:spPr bwMode="auto">
          <a:xfrm>
            <a:off x="4787635" y="1484783"/>
            <a:ext cx="2095111" cy="3070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34842" t="-1" b="40459"/>
          <a:stretch/>
        </p:blipFill>
        <p:spPr bwMode="auto">
          <a:xfrm>
            <a:off x="7008716" y="1447833"/>
            <a:ext cx="1989141" cy="3070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ixaDeTexto 2"/>
          <p:cNvSpPr txBox="1"/>
          <p:nvPr/>
        </p:nvSpPr>
        <p:spPr>
          <a:xfrm>
            <a:off x="647925" y="4869160"/>
            <a:ext cx="1295419" cy="369332"/>
          </a:xfrm>
          <a:prstGeom prst="rect">
            <a:avLst/>
          </a:prstGeom>
          <a:noFill/>
          <a:ln>
            <a:solidFill>
              <a:schemeClr val="tx1"/>
            </a:solidFill>
          </a:ln>
        </p:spPr>
        <p:txBody>
          <a:bodyPr wrap="none" rtlCol="0">
            <a:spAutoFit/>
          </a:bodyPr>
          <a:lstStyle/>
          <a:p>
            <a:r>
              <a:rPr lang="pt-BR" b="1" dirty="0" smtClean="0"/>
              <a:t>LITÓLICO</a:t>
            </a:r>
            <a:endParaRPr lang="pt-BR" b="1" dirty="0"/>
          </a:p>
        </p:txBody>
      </p:sp>
      <p:sp>
        <p:nvSpPr>
          <p:cNvPr id="8" name="CaixaDeTexto 7"/>
          <p:cNvSpPr txBox="1"/>
          <p:nvPr/>
        </p:nvSpPr>
        <p:spPr>
          <a:xfrm>
            <a:off x="2669397" y="4903434"/>
            <a:ext cx="1968168" cy="338554"/>
          </a:xfrm>
          <a:prstGeom prst="rect">
            <a:avLst/>
          </a:prstGeom>
          <a:noFill/>
          <a:ln>
            <a:solidFill>
              <a:schemeClr val="tx1"/>
            </a:solidFill>
          </a:ln>
        </p:spPr>
        <p:txBody>
          <a:bodyPr wrap="none" rtlCol="0">
            <a:spAutoFit/>
          </a:bodyPr>
          <a:lstStyle/>
          <a:p>
            <a:r>
              <a:rPr lang="pt-BR" sz="1600" b="1" dirty="0" smtClean="0"/>
              <a:t>QUARTZARÊNICO</a:t>
            </a:r>
            <a:endParaRPr lang="pt-BR" sz="1600" b="1" dirty="0"/>
          </a:p>
        </p:txBody>
      </p:sp>
      <p:sp>
        <p:nvSpPr>
          <p:cNvPr id="9" name="CaixaDeTexto 8"/>
          <p:cNvSpPr txBox="1"/>
          <p:nvPr/>
        </p:nvSpPr>
        <p:spPr>
          <a:xfrm>
            <a:off x="5237398" y="4872656"/>
            <a:ext cx="1195584" cy="369332"/>
          </a:xfrm>
          <a:prstGeom prst="rect">
            <a:avLst/>
          </a:prstGeom>
          <a:noFill/>
          <a:ln>
            <a:solidFill>
              <a:schemeClr val="tx1"/>
            </a:solidFill>
          </a:ln>
        </p:spPr>
        <p:txBody>
          <a:bodyPr wrap="none" rtlCol="0">
            <a:spAutoFit/>
          </a:bodyPr>
          <a:lstStyle/>
          <a:p>
            <a:r>
              <a:rPr lang="pt-BR" b="1" dirty="0" smtClean="0"/>
              <a:t>FLUVICO</a:t>
            </a:r>
            <a:endParaRPr lang="pt-BR" b="1" dirty="0"/>
          </a:p>
        </p:txBody>
      </p:sp>
      <p:sp>
        <p:nvSpPr>
          <p:cNvPr id="10" name="CaixaDeTexto 9"/>
          <p:cNvSpPr txBox="1"/>
          <p:nvPr/>
        </p:nvSpPr>
        <p:spPr>
          <a:xfrm>
            <a:off x="7195897" y="4872656"/>
            <a:ext cx="1635704" cy="369332"/>
          </a:xfrm>
          <a:prstGeom prst="rect">
            <a:avLst/>
          </a:prstGeom>
          <a:noFill/>
          <a:ln>
            <a:solidFill>
              <a:schemeClr val="tx1"/>
            </a:solidFill>
          </a:ln>
        </p:spPr>
        <p:txBody>
          <a:bodyPr wrap="none" rtlCol="0">
            <a:spAutoFit/>
          </a:bodyPr>
          <a:lstStyle/>
          <a:p>
            <a:r>
              <a:rPr lang="pt-BR" b="1" dirty="0" smtClean="0"/>
              <a:t>REGOLITICO</a:t>
            </a:r>
            <a:endParaRPr lang="pt-BR" b="1" dirty="0"/>
          </a:p>
        </p:txBody>
      </p:sp>
    </p:spTree>
    <p:extLst>
      <p:ext uri="{BB962C8B-B14F-4D97-AF65-F5344CB8AC3E}">
        <p14:creationId xmlns:p14="http://schemas.microsoft.com/office/powerpoint/2010/main" val="40962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556075" y="287865"/>
            <a:ext cx="2478371" cy="523220"/>
          </a:xfrm>
          <a:prstGeom prst="rect">
            <a:avLst/>
          </a:prstGeom>
          <a:noFill/>
        </p:spPr>
        <p:txBody>
          <a:bodyPr wrap="none" rtlCol="0">
            <a:spAutoFit/>
          </a:bodyPr>
          <a:lstStyle/>
          <a:p>
            <a:r>
              <a:rPr lang="pt-BR" sz="2800" b="1" u="sng" dirty="0" smtClean="0"/>
              <a:t>NITOSSOLOS</a:t>
            </a:r>
            <a:endParaRPr lang="pt-BR" sz="2800" b="1" u="sng" dirty="0"/>
          </a:p>
        </p:txBody>
      </p:sp>
      <p:pic>
        <p:nvPicPr>
          <p:cNvPr id="1741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4741" b="25095"/>
          <a:stretch/>
        </p:blipFill>
        <p:spPr bwMode="auto">
          <a:xfrm>
            <a:off x="185347" y="1484784"/>
            <a:ext cx="2890101" cy="43204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tângulo 2"/>
          <p:cNvSpPr/>
          <p:nvPr/>
        </p:nvSpPr>
        <p:spPr>
          <a:xfrm>
            <a:off x="3275856" y="1186205"/>
            <a:ext cx="5544615" cy="5262979"/>
          </a:xfrm>
          <a:prstGeom prst="rect">
            <a:avLst/>
          </a:prstGeom>
          <a:ln>
            <a:solidFill>
              <a:schemeClr val="tx1"/>
            </a:solidFill>
          </a:ln>
        </p:spPr>
        <p:txBody>
          <a:bodyPr wrap="square">
            <a:spAutoFit/>
          </a:bodyPr>
          <a:lstStyle/>
          <a:p>
            <a:pPr marL="342900" indent="-342900">
              <a:buFont typeface="Arial" pitchFamily="34" charset="0"/>
              <a:buChar char="•"/>
            </a:pPr>
            <a:r>
              <a:rPr lang="pt-BR" sz="2400" dirty="0"/>
              <a:t>Apresentam textura argilosa ou muito argilosa, com pouco incremento de argila em profundidade e com estrutura em blocos ou prismas. De maneira geral profundos, com coloração variando de vermelho a bruno, sendo observada pouca diferenciação de cores entre os horizontes (ausência de policromia</a:t>
            </a:r>
            <a:r>
              <a:rPr lang="pt-BR" sz="2400" dirty="0" smtClean="0"/>
              <a:t>).</a:t>
            </a:r>
          </a:p>
          <a:p>
            <a:endParaRPr lang="pt-BR" sz="2400" dirty="0"/>
          </a:p>
          <a:p>
            <a:pPr marL="342900" indent="-342900">
              <a:buFont typeface="Arial" pitchFamily="34" charset="0"/>
              <a:buChar char="•"/>
            </a:pPr>
            <a:r>
              <a:rPr lang="pt-BR" sz="2400" dirty="0"/>
              <a:t>São normalmente profundos, bem drenados, estruturados, moderadamente ácidos e de fertilidade natural muito variável.</a:t>
            </a:r>
          </a:p>
        </p:txBody>
      </p:sp>
    </p:spTree>
    <p:extLst>
      <p:ext uri="{BB962C8B-B14F-4D97-AF65-F5344CB8AC3E}">
        <p14:creationId xmlns:p14="http://schemas.microsoft.com/office/powerpoint/2010/main" val="1056240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3563888" y="2240"/>
            <a:ext cx="2741904" cy="523220"/>
          </a:xfrm>
          <a:prstGeom prst="rect">
            <a:avLst/>
          </a:prstGeom>
          <a:noFill/>
        </p:spPr>
        <p:txBody>
          <a:bodyPr wrap="none" rtlCol="0">
            <a:spAutoFit/>
          </a:bodyPr>
          <a:lstStyle/>
          <a:p>
            <a:r>
              <a:rPr lang="pt-BR" sz="2800" b="1" u="sng" dirty="0" smtClean="0"/>
              <a:t>CAMBISSOLOS</a:t>
            </a:r>
            <a:endParaRPr lang="pt-BR" sz="2800" b="1" u="sng"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052736"/>
            <a:ext cx="3816424" cy="52607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tângulo 3"/>
          <p:cNvSpPr/>
          <p:nvPr/>
        </p:nvSpPr>
        <p:spPr>
          <a:xfrm>
            <a:off x="4211960" y="682310"/>
            <a:ext cx="4572000" cy="6001643"/>
          </a:xfrm>
          <a:prstGeom prst="rect">
            <a:avLst/>
          </a:prstGeom>
          <a:ln>
            <a:solidFill>
              <a:schemeClr val="tx1"/>
            </a:solidFill>
          </a:ln>
        </p:spPr>
        <p:txBody>
          <a:bodyPr>
            <a:spAutoFit/>
          </a:bodyPr>
          <a:lstStyle/>
          <a:p>
            <a:pPr marL="342900" indent="-342900">
              <a:buFont typeface="Arial" pitchFamily="34" charset="0"/>
              <a:buChar char="•"/>
            </a:pPr>
            <a:r>
              <a:rPr lang="pt-BR" sz="2400" b="1" dirty="0"/>
              <a:t>Compreendem solos com desenvolvimento incipiente, caracterizados pela pouca diferenciação dos horizontes nas características morfológicas, principalmente pela cor e estrutura</a:t>
            </a:r>
            <a:r>
              <a:rPr lang="pt-BR" sz="2400" b="1" dirty="0" smtClean="0"/>
              <a:t>.</a:t>
            </a:r>
          </a:p>
          <a:p>
            <a:endParaRPr lang="pt-BR" sz="2400" b="1" dirty="0"/>
          </a:p>
          <a:p>
            <a:pPr marL="342900" indent="-342900">
              <a:buFont typeface="Arial" pitchFamily="34" charset="0"/>
              <a:buChar char="•"/>
            </a:pPr>
            <a:r>
              <a:rPr lang="pt-BR" sz="2400" b="1" dirty="0"/>
              <a:t>A grande variabilidade da natureza e transformação do material de origem proporciona ampla variação em sua composição química e granulométrica.</a:t>
            </a:r>
          </a:p>
        </p:txBody>
      </p:sp>
    </p:spTree>
    <p:extLst>
      <p:ext uri="{BB962C8B-B14F-4D97-AF65-F5344CB8AC3E}">
        <p14:creationId xmlns:p14="http://schemas.microsoft.com/office/powerpoint/2010/main" val="3975294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08720"/>
            <a:ext cx="2706241" cy="2592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3" y="4161426"/>
            <a:ext cx="3024335" cy="19183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ixaDeTexto 3"/>
          <p:cNvSpPr txBox="1"/>
          <p:nvPr/>
        </p:nvSpPr>
        <p:spPr>
          <a:xfrm>
            <a:off x="3556074" y="188640"/>
            <a:ext cx="2612959" cy="523220"/>
          </a:xfrm>
          <a:prstGeom prst="rect">
            <a:avLst/>
          </a:prstGeom>
          <a:noFill/>
        </p:spPr>
        <p:txBody>
          <a:bodyPr wrap="none" rtlCol="0">
            <a:spAutoFit/>
          </a:bodyPr>
          <a:lstStyle/>
          <a:p>
            <a:r>
              <a:rPr lang="pt-BR" sz="2800" b="1" u="sng" dirty="0" smtClean="0"/>
              <a:t>VERTISSOLOS</a:t>
            </a:r>
            <a:endParaRPr lang="pt-BR" sz="2800" b="1" u="sng" dirty="0"/>
          </a:p>
        </p:txBody>
      </p:sp>
      <p:sp>
        <p:nvSpPr>
          <p:cNvPr id="2" name="Retângulo 1"/>
          <p:cNvSpPr/>
          <p:nvPr/>
        </p:nvSpPr>
        <p:spPr>
          <a:xfrm>
            <a:off x="3347864" y="793735"/>
            <a:ext cx="5688632" cy="5940088"/>
          </a:xfrm>
          <a:prstGeom prst="rect">
            <a:avLst/>
          </a:prstGeom>
          <a:ln>
            <a:solidFill>
              <a:schemeClr val="tx1"/>
            </a:solidFill>
          </a:ln>
        </p:spPr>
        <p:txBody>
          <a:bodyPr wrap="square">
            <a:spAutoFit/>
          </a:bodyPr>
          <a:lstStyle/>
          <a:p>
            <a:pPr marL="342900" indent="-342900">
              <a:buFont typeface="Arial" pitchFamily="34" charset="0"/>
              <a:buChar char="•"/>
            </a:pPr>
            <a:r>
              <a:rPr lang="pt-BR" sz="2000" b="1" dirty="0"/>
              <a:t>Identificados pelo baixo grau de desenvolvimento pedogenético e altos teores de argila. Podem apresentar </a:t>
            </a:r>
            <a:r>
              <a:rPr lang="pt-BR" sz="2000" b="1" dirty="0" err="1"/>
              <a:t>argilominerais</a:t>
            </a:r>
            <a:r>
              <a:rPr lang="pt-BR" sz="2000" b="1" dirty="0"/>
              <a:t> 2:1, a qual confere alta capacidade troca catiônica e, expansão e contração, com expressiva movimentação da massa do solo</a:t>
            </a:r>
            <a:r>
              <a:rPr lang="pt-BR" sz="2000" b="1" dirty="0" smtClean="0"/>
              <a:t>.</a:t>
            </a:r>
          </a:p>
          <a:p>
            <a:pPr marL="342900" indent="-342900">
              <a:buFont typeface="Arial" pitchFamily="34" charset="0"/>
              <a:buChar char="•"/>
            </a:pPr>
            <a:endParaRPr lang="pt-BR" sz="2000" b="1" dirty="0"/>
          </a:p>
          <a:p>
            <a:pPr marL="342900" indent="-342900">
              <a:buFont typeface="Arial" pitchFamily="34" charset="0"/>
              <a:buChar char="•"/>
            </a:pPr>
            <a:r>
              <a:rPr lang="pt-BR" sz="2000" b="1" dirty="0"/>
              <a:t>Comumente observam-se fendas largas e profundas e, estrutura cuneiforme, formadas no período seco, assim como, pode ser verificado superfícies de fricção e micro relevo em superfície denominado de </a:t>
            </a:r>
            <a:r>
              <a:rPr lang="pt-BR" sz="2000" b="1" dirty="0" err="1"/>
              <a:t>gilgai</a:t>
            </a:r>
            <a:r>
              <a:rPr lang="pt-BR" sz="2000" b="1" dirty="0" smtClean="0"/>
              <a:t>.</a:t>
            </a:r>
          </a:p>
          <a:p>
            <a:pPr marL="342900" indent="-342900">
              <a:buFont typeface="Arial" pitchFamily="34" charset="0"/>
              <a:buChar char="•"/>
            </a:pPr>
            <a:endParaRPr lang="pt-BR" sz="2000" b="1" dirty="0" smtClean="0"/>
          </a:p>
          <a:p>
            <a:pPr marL="342900" indent="-342900">
              <a:buFont typeface="Arial" pitchFamily="34" charset="0"/>
              <a:buChar char="•"/>
            </a:pPr>
            <a:r>
              <a:rPr lang="pt-BR" sz="2000" b="1" dirty="0"/>
              <a:t>São de coloração acinzentada ou preta, sem diferença significativa no teor de argila entre a parte superficial e a </a:t>
            </a:r>
            <a:r>
              <a:rPr lang="pt-BR" sz="2000" b="1" dirty="0" err="1"/>
              <a:t>subsuperficial</a:t>
            </a:r>
            <a:r>
              <a:rPr lang="pt-BR" sz="2000" b="1" dirty="0"/>
              <a:t> do solo. São de elevada fertilidade </a:t>
            </a:r>
            <a:r>
              <a:rPr lang="pt-BR" sz="2000" b="1" dirty="0" smtClean="0"/>
              <a:t>química</a:t>
            </a:r>
            <a:endParaRPr lang="pt-BR" sz="2000" b="1" dirty="0"/>
          </a:p>
        </p:txBody>
      </p:sp>
    </p:spTree>
    <p:extLst>
      <p:ext uri="{BB962C8B-B14F-4D97-AF65-F5344CB8AC3E}">
        <p14:creationId xmlns:p14="http://schemas.microsoft.com/office/powerpoint/2010/main" val="179897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2410677" y="17778"/>
            <a:ext cx="4565865" cy="523220"/>
          </a:xfrm>
          <a:prstGeom prst="rect">
            <a:avLst/>
          </a:prstGeom>
          <a:noFill/>
        </p:spPr>
        <p:txBody>
          <a:bodyPr wrap="none" rtlCol="0">
            <a:spAutoFit/>
          </a:bodyPr>
          <a:lstStyle/>
          <a:p>
            <a:r>
              <a:rPr lang="pt-BR" sz="2800" b="1" u="sng" dirty="0" smtClean="0"/>
              <a:t>CONSERVAÇÃO DO SOLO</a:t>
            </a:r>
            <a:endParaRPr lang="pt-BR" sz="2800" b="1" u="sng" dirty="0"/>
          </a:p>
        </p:txBody>
      </p:sp>
      <p:pic>
        <p:nvPicPr>
          <p:cNvPr id="1026" name="Picture 2" descr="Governo retoma programa de conservação de água e solos no 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14" y="735230"/>
            <a:ext cx="4040654" cy="269377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15" y="3888230"/>
            <a:ext cx="4040654" cy="285873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Terraceamento: prática antiga de conservação do solo controla erosão - A  Lavour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0325" y="735230"/>
            <a:ext cx="4403452" cy="269377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descr="Expodireto 2016 sedia o Fórum Estadual de Conservação do Solo e da Água -  Portal do Estado do Rio Grande do S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3799" y="3888230"/>
            <a:ext cx="4536504" cy="2863668"/>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2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166632" y="31737"/>
            <a:ext cx="3123419" cy="523220"/>
          </a:xfrm>
          <a:prstGeom prst="rect">
            <a:avLst/>
          </a:prstGeom>
          <a:noFill/>
        </p:spPr>
        <p:txBody>
          <a:bodyPr wrap="none" rtlCol="0">
            <a:spAutoFit/>
          </a:bodyPr>
          <a:lstStyle/>
          <a:p>
            <a:r>
              <a:rPr lang="pt-BR" sz="2800" b="1" u="sng" dirty="0" smtClean="0"/>
              <a:t>CHERNOSSOLOS</a:t>
            </a:r>
            <a:endParaRPr lang="pt-BR" sz="2800" b="1" u="sng"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710"/>
          <a:stretch/>
        </p:blipFill>
        <p:spPr bwMode="auto">
          <a:xfrm>
            <a:off x="1043608" y="539750"/>
            <a:ext cx="2808312" cy="36530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5614"/>
          <a:stretch/>
        </p:blipFill>
        <p:spPr bwMode="auto">
          <a:xfrm>
            <a:off x="4856125" y="525460"/>
            <a:ext cx="2750534" cy="36673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tângulo 2"/>
          <p:cNvSpPr/>
          <p:nvPr/>
        </p:nvSpPr>
        <p:spPr>
          <a:xfrm>
            <a:off x="172670" y="4237851"/>
            <a:ext cx="8856984" cy="2462213"/>
          </a:xfrm>
          <a:prstGeom prst="rect">
            <a:avLst/>
          </a:prstGeom>
          <a:ln>
            <a:solidFill>
              <a:schemeClr val="tx1"/>
            </a:solidFill>
          </a:ln>
        </p:spPr>
        <p:txBody>
          <a:bodyPr wrap="square">
            <a:spAutoFit/>
          </a:bodyPr>
          <a:lstStyle/>
          <a:p>
            <a:pPr marL="342900" indent="-342900">
              <a:buFont typeface="Arial" pitchFamily="34" charset="0"/>
              <a:buChar char="•"/>
            </a:pPr>
            <a:r>
              <a:rPr lang="pt-BR" sz="2200" b="1" dirty="0"/>
              <a:t>Caracterizados pela presença de horizonte superficial relativamente espesso, escuro, com boa agregação e presença de </a:t>
            </a:r>
            <a:r>
              <a:rPr lang="pt-BR" sz="2200" b="1" dirty="0" err="1"/>
              <a:t>argilominerais</a:t>
            </a:r>
            <a:r>
              <a:rPr lang="pt-BR" sz="2200" b="1" dirty="0"/>
              <a:t> 2:1.</a:t>
            </a:r>
          </a:p>
          <a:p>
            <a:pPr marL="342900" indent="-342900">
              <a:buFont typeface="Arial" pitchFamily="34" charset="0"/>
              <a:buChar char="•"/>
            </a:pPr>
            <a:r>
              <a:rPr lang="pt-BR" sz="2200" b="1" dirty="0"/>
              <a:t>Muito férteis, apresentam de médios a altos teores de carbono e altos teores de cálcio e magnésio, conferindo alta saturação por bases. Podem apresentar alto teor de carbonato de cálcio secundário na forma nódulos.</a:t>
            </a:r>
          </a:p>
        </p:txBody>
      </p:sp>
    </p:spTree>
    <p:extLst>
      <p:ext uri="{BB962C8B-B14F-4D97-AF65-F5344CB8AC3E}">
        <p14:creationId xmlns:p14="http://schemas.microsoft.com/office/powerpoint/2010/main" val="567850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563888" y="2240"/>
            <a:ext cx="3067315" cy="523220"/>
          </a:xfrm>
          <a:prstGeom prst="rect">
            <a:avLst/>
          </a:prstGeom>
          <a:noFill/>
        </p:spPr>
        <p:txBody>
          <a:bodyPr wrap="none" rtlCol="0">
            <a:spAutoFit/>
          </a:bodyPr>
          <a:lstStyle/>
          <a:p>
            <a:r>
              <a:rPr lang="pt-BR" sz="2800" b="1" u="sng" dirty="0" smtClean="0"/>
              <a:t>ESPODOSSOLOS</a:t>
            </a:r>
            <a:endParaRPr lang="pt-BR" sz="2800" b="1" u="sng"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563" r="18493" b="14587"/>
          <a:stretch/>
        </p:blipFill>
        <p:spPr bwMode="auto">
          <a:xfrm>
            <a:off x="393132" y="908720"/>
            <a:ext cx="2882724" cy="47618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tângulo 2"/>
          <p:cNvSpPr/>
          <p:nvPr/>
        </p:nvSpPr>
        <p:spPr>
          <a:xfrm>
            <a:off x="3419872" y="620688"/>
            <a:ext cx="5544616" cy="6001643"/>
          </a:xfrm>
          <a:prstGeom prst="rect">
            <a:avLst/>
          </a:prstGeom>
          <a:ln>
            <a:solidFill>
              <a:schemeClr val="tx1"/>
            </a:solidFill>
          </a:ln>
        </p:spPr>
        <p:txBody>
          <a:bodyPr wrap="square">
            <a:spAutoFit/>
          </a:bodyPr>
          <a:lstStyle/>
          <a:p>
            <a:pPr marL="342900" indent="-342900">
              <a:buFont typeface="Arial" pitchFamily="34" charset="0"/>
              <a:buChar char="•"/>
            </a:pPr>
            <a:r>
              <a:rPr lang="pt-BR" sz="2400" b="1" dirty="0"/>
              <a:t>Apresentam horizonte </a:t>
            </a:r>
            <a:r>
              <a:rPr lang="pt-BR" sz="2400" b="1" dirty="0" err="1"/>
              <a:t>subsuperficial</a:t>
            </a:r>
            <a:r>
              <a:rPr lang="pt-BR" sz="2400" b="1" dirty="0"/>
              <a:t> com acúmulo de matéria orgânica e alumínio, podendo ou não </a:t>
            </a:r>
            <a:r>
              <a:rPr lang="pt-BR" sz="2400" b="1" dirty="0" smtClean="0"/>
              <a:t>apresentar acúmulo </a:t>
            </a:r>
            <a:r>
              <a:rPr lang="pt-BR" sz="2400" b="1" dirty="0"/>
              <a:t>de ferro. De maneira geral a composição granulométrica tem o predomínio da fração areia. São solos muito pobres e ácidos</a:t>
            </a:r>
            <a:r>
              <a:rPr lang="pt-BR" sz="2400" b="1" dirty="0" smtClean="0"/>
              <a:t>.</a:t>
            </a:r>
          </a:p>
          <a:p>
            <a:endParaRPr lang="pt-BR" sz="2400" b="1" dirty="0"/>
          </a:p>
          <a:p>
            <a:pPr marL="342900" indent="-342900">
              <a:buFont typeface="Arial" pitchFamily="34" charset="0"/>
              <a:buChar char="•"/>
            </a:pPr>
            <a:r>
              <a:rPr lang="pt-BR" sz="2400" b="1" dirty="0"/>
              <a:t>O horizonte </a:t>
            </a:r>
            <a:r>
              <a:rPr lang="pt-BR" sz="2400" b="1" dirty="0" err="1"/>
              <a:t>subsuperficial</a:t>
            </a:r>
            <a:r>
              <a:rPr lang="pt-BR" sz="2400" b="1" dirty="0"/>
              <a:t> (B </a:t>
            </a:r>
            <a:r>
              <a:rPr lang="pt-BR" sz="2400" b="1" dirty="0" err="1"/>
              <a:t>espódico</a:t>
            </a:r>
            <a:r>
              <a:rPr lang="pt-BR" sz="2400" b="1" dirty="0"/>
              <a:t>) pode apresentar cor escura, acinzentada e muitas vezes amarelada e avermelhada, sendo de maneira geral sobreposto por um horizonte eluvial e de cor clara (horizonte E).</a:t>
            </a:r>
          </a:p>
        </p:txBody>
      </p:sp>
    </p:spTree>
    <p:extLst>
      <p:ext uri="{BB962C8B-B14F-4D97-AF65-F5344CB8AC3E}">
        <p14:creationId xmlns:p14="http://schemas.microsoft.com/office/powerpoint/2010/main" val="824629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4744"/>
            <a:ext cx="2592288" cy="43907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ângulo 1"/>
          <p:cNvSpPr/>
          <p:nvPr/>
        </p:nvSpPr>
        <p:spPr>
          <a:xfrm>
            <a:off x="2915816" y="693559"/>
            <a:ext cx="6120680" cy="6001643"/>
          </a:xfrm>
          <a:prstGeom prst="rect">
            <a:avLst/>
          </a:prstGeom>
          <a:ln>
            <a:solidFill>
              <a:schemeClr val="tx1"/>
            </a:solidFill>
          </a:ln>
        </p:spPr>
        <p:txBody>
          <a:bodyPr wrap="square">
            <a:spAutoFit/>
          </a:bodyPr>
          <a:lstStyle/>
          <a:p>
            <a:pPr marL="342900" indent="-342900">
              <a:buFont typeface="Arial" pitchFamily="34" charset="0"/>
              <a:buChar char="•"/>
            </a:pPr>
            <a:r>
              <a:rPr lang="pt-BR" sz="2400" b="1" dirty="0"/>
              <a:t>Caracterizados por apresentar drenagem imperfeita e ciclos de redução e oxidação do ferro, levando a segregação do ferro e a formação da </a:t>
            </a:r>
            <a:r>
              <a:rPr lang="pt-BR" sz="2400" b="1" dirty="0" err="1"/>
              <a:t>plintita</a:t>
            </a:r>
            <a:r>
              <a:rPr lang="pt-BR" sz="2400" b="1" dirty="0"/>
              <a:t> (feição destacável da matriz do solo). A </a:t>
            </a:r>
            <a:r>
              <a:rPr lang="pt-BR" sz="2400" b="1" dirty="0" err="1"/>
              <a:t>plintita</a:t>
            </a:r>
            <a:r>
              <a:rPr lang="pt-BR" sz="2400" b="1" dirty="0"/>
              <a:t> um material brando, que quando submetido a ciclos de umedecimento e secagem pode se consolidar </a:t>
            </a:r>
            <a:r>
              <a:rPr lang="pt-BR" sz="2400" b="1" dirty="0" smtClean="0"/>
              <a:t> irreversivelmente </a:t>
            </a:r>
            <a:r>
              <a:rPr lang="pt-BR" sz="2400" b="1" dirty="0"/>
              <a:t>formando a </a:t>
            </a:r>
            <a:r>
              <a:rPr lang="pt-BR" sz="2400" b="1" dirty="0" err="1"/>
              <a:t>petroplintita</a:t>
            </a:r>
            <a:r>
              <a:rPr lang="pt-BR" sz="2400" b="1" dirty="0"/>
              <a:t> (concreção</a:t>
            </a:r>
            <a:r>
              <a:rPr lang="pt-BR" sz="2400" b="1" dirty="0" smtClean="0"/>
              <a:t>).</a:t>
            </a:r>
          </a:p>
          <a:p>
            <a:pPr marL="342900" indent="-342900">
              <a:buFont typeface="Arial" pitchFamily="34" charset="0"/>
              <a:buChar char="•"/>
            </a:pPr>
            <a:endParaRPr lang="pt-BR" sz="2400" b="1" dirty="0"/>
          </a:p>
          <a:p>
            <a:pPr marL="342900" indent="-342900">
              <a:buFont typeface="Arial" pitchFamily="34" charset="0"/>
              <a:buChar char="•"/>
            </a:pPr>
            <a:r>
              <a:rPr lang="pt-BR" sz="2400" b="1" dirty="0"/>
              <a:t>As cores predominantemente cinzentas, vermelhas e amareladas no padrão variegado ou mosqueado e muitas vezes com moderado aumento de argila em </a:t>
            </a:r>
            <a:r>
              <a:rPr lang="pt-BR" sz="2400" b="1" dirty="0" err="1"/>
              <a:t>subsuperfície</a:t>
            </a:r>
            <a:r>
              <a:rPr lang="pt-BR" sz="2400" b="1" dirty="0"/>
              <a:t>.</a:t>
            </a:r>
          </a:p>
        </p:txBody>
      </p:sp>
      <p:sp>
        <p:nvSpPr>
          <p:cNvPr id="4" name="CaixaDeTexto 3"/>
          <p:cNvSpPr txBox="1"/>
          <p:nvPr/>
        </p:nvSpPr>
        <p:spPr>
          <a:xfrm>
            <a:off x="3556075" y="188640"/>
            <a:ext cx="2908810" cy="523220"/>
          </a:xfrm>
          <a:prstGeom prst="rect">
            <a:avLst/>
          </a:prstGeom>
          <a:noFill/>
        </p:spPr>
        <p:txBody>
          <a:bodyPr wrap="none" rtlCol="0">
            <a:spAutoFit/>
          </a:bodyPr>
          <a:lstStyle/>
          <a:p>
            <a:r>
              <a:rPr lang="pt-BR" sz="2800" b="1" u="sng" dirty="0" smtClean="0"/>
              <a:t>PLINTOSSOLOS</a:t>
            </a:r>
            <a:endParaRPr lang="pt-BR" sz="2800" b="1" u="sng" dirty="0"/>
          </a:p>
        </p:txBody>
      </p:sp>
    </p:spTree>
    <p:extLst>
      <p:ext uri="{BB962C8B-B14F-4D97-AF65-F5344CB8AC3E}">
        <p14:creationId xmlns:p14="http://schemas.microsoft.com/office/powerpoint/2010/main" val="962544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563888" y="2240"/>
            <a:ext cx="2381229" cy="523220"/>
          </a:xfrm>
          <a:prstGeom prst="rect">
            <a:avLst/>
          </a:prstGeom>
          <a:noFill/>
        </p:spPr>
        <p:txBody>
          <a:bodyPr wrap="none" rtlCol="0">
            <a:spAutoFit/>
          </a:bodyPr>
          <a:lstStyle/>
          <a:p>
            <a:r>
              <a:rPr lang="pt-BR" sz="2800" b="1" u="sng" dirty="0" smtClean="0"/>
              <a:t>GLEISSOLOS</a:t>
            </a:r>
            <a:endParaRPr lang="pt-BR" sz="2800" b="1" u="sng" dirty="0"/>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505909"/>
            <a:ext cx="4301886" cy="32264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7" y="525460"/>
            <a:ext cx="2340751" cy="32372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tângulo 2"/>
          <p:cNvSpPr/>
          <p:nvPr/>
        </p:nvSpPr>
        <p:spPr>
          <a:xfrm>
            <a:off x="114420" y="3857179"/>
            <a:ext cx="8856984" cy="2677656"/>
          </a:xfrm>
          <a:prstGeom prst="rect">
            <a:avLst/>
          </a:prstGeom>
          <a:ln>
            <a:solidFill>
              <a:schemeClr val="tx1"/>
            </a:solidFill>
          </a:ln>
        </p:spPr>
        <p:txBody>
          <a:bodyPr wrap="square">
            <a:spAutoFit/>
          </a:bodyPr>
          <a:lstStyle/>
          <a:p>
            <a:pPr marL="342900" indent="-342900">
              <a:buFont typeface="Arial" pitchFamily="34" charset="0"/>
              <a:buChar char="•"/>
            </a:pPr>
            <a:r>
              <a:rPr lang="pt-BR" sz="2100" b="1" dirty="0"/>
              <a:t>Material predominantemente argiloso e muito argiloso que passou por processos de oxidação e redução em ambiente saturado por água, mal ou muito mal drenados (</a:t>
            </a:r>
            <a:r>
              <a:rPr lang="pt-BR" sz="2100" b="1" dirty="0" err="1"/>
              <a:t>hidromórficos</a:t>
            </a:r>
            <a:r>
              <a:rPr lang="pt-BR" sz="2100" b="1" dirty="0"/>
              <a:t>). </a:t>
            </a:r>
            <a:r>
              <a:rPr lang="pt-BR" sz="2100" b="1" dirty="0" smtClean="0"/>
              <a:t>Geralmente </a:t>
            </a:r>
            <a:r>
              <a:rPr lang="pt-BR" sz="2100" b="1" dirty="0"/>
              <a:t>estão associados </a:t>
            </a:r>
            <a:r>
              <a:rPr lang="pt-BR" sz="2100" b="1" dirty="0" smtClean="0"/>
              <a:t>à proximidades </a:t>
            </a:r>
            <a:r>
              <a:rPr lang="pt-BR" sz="2100" b="1" dirty="0"/>
              <a:t>de cursos d’água</a:t>
            </a:r>
            <a:r>
              <a:rPr lang="pt-BR" sz="2100" b="1" dirty="0" smtClean="0"/>
              <a:t>.</a:t>
            </a:r>
          </a:p>
          <a:p>
            <a:pPr marL="342900" indent="-342900">
              <a:buFont typeface="Arial" pitchFamily="34" charset="0"/>
              <a:buChar char="•"/>
            </a:pPr>
            <a:endParaRPr lang="pt-BR" sz="2100" b="1" dirty="0" smtClean="0"/>
          </a:p>
          <a:p>
            <a:pPr marL="342900" indent="-342900">
              <a:buFont typeface="Arial" pitchFamily="34" charset="0"/>
              <a:buChar char="•"/>
            </a:pPr>
            <a:r>
              <a:rPr lang="pt-BR" sz="2100" b="1" dirty="0"/>
              <a:t>As cores predominantes em </a:t>
            </a:r>
            <a:r>
              <a:rPr lang="pt-BR" sz="2100" b="1" dirty="0" err="1"/>
              <a:t>subsuperfície</a:t>
            </a:r>
            <a:r>
              <a:rPr lang="pt-BR" sz="2100" b="1" dirty="0"/>
              <a:t> são acinzentadas ou variegadas, devido aos processos de oxidação e redução do ferro, podendo apresentar mosqueados ou </a:t>
            </a:r>
            <a:r>
              <a:rPr lang="pt-BR" sz="2100" b="1" dirty="0" err="1" smtClean="0"/>
              <a:t>plintita</a:t>
            </a:r>
            <a:r>
              <a:rPr lang="pt-BR" sz="2100" b="1" dirty="0" smtClean="0"/>
              <a:t>.</a:t>
            </a:r>
            <a:endParaRPr lang="pt-BR" sz="2100" b="1" dirty="0"/>
          </a:p>
        </p:txBody>
      </p:sp>
    </p:spTree>
    <p:extLst>
      <p:ext uri="{BB962C8B-B14F-4D97-AF65-F5344CB8AC3E}">
        <p14:creationId xmlns:p14="http://schemas.microsoft.com/office/powerpoint/2010/main" val="3751760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419872" y="188640"/>
            <a:ext cx="3167598" cy="523220"/>
          </a:xfrm>
          <a:prstGeom prst="rect">
            <a:avLst/>
          </a:prstGeom>
          <a:noFill/>
        </p:spPr>
        <p:txBody>
          <a:bodyPr wrap="none" rtlCol="0">
            <a:spAutoFit/>
          </a:bodyPr>
          <a:lstStyle/>
          <a:p>
            <a:r>
              <a:rPr lang="pt-BR" sz="2800" b="1" u="sng" dirty="0" smtClean="0"/>
              <a:t>ORGANOSSOLOS</a:t>
            </a:r>
            <a:endParaRPr lang="pt-BR" sz="2800" b="1" u="sng" dirty="0"/>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790" b="5858"/>
          <a:stretch/>
        </p:blipFill>
        <p:spPr bwMode="auto">
          <a:xfrm>
            <a:off x="509011" y="1017639"/>
            <a:ext cx="2531067" cy="24629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21" r="12457"/>
          <a:stretch/>
        </p:blipFill>
        <p:spPr bwMode="auto">
          <a:xfrm>
            <a:off x="509011" y="3861048"/>
            <a:ext cx="2531067" cy="25951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tângulo 2"/>
          <p:cNvSpPr/>
          <p:nvPr/>
        </p:nvSpPr>
        <p:spPr>
          <a:xfrm>
            <a:off x="3275856" y="722662"/>
            <a:ext cx="5616624" cy="6001643"/>
          </a:xfrm>
          <a:prstGeom prst="rect">
            <a:avLst/>
          </a:prstGeom>
          <a:ln>
            <a:solidFill>
              <a:schemeClr val="tx1"/>
            </a:solidFill>
          </a:ln>
        </p:spPr>
        <p:txBody>
          <a:bodyPr wrap="square">
            <a:spAutoFit/>
          </a:bodyPr>
          <a:lstStyle/>
          <a:p>
            <a:pPr marL="342900" indent="-342900">
              <a:buFont typeface="Arial" pitchFamily="34" charset="0"/>
              <a:buChar char="•"/>
            </a:pPr>
            <a:r>
              <a:rPr lang="pt-BR" sz="2400" b="1" dirty="0"/>
              <a:t>Formados por elevados teores de matéria orgânica, oriunda da deposição e acúmulo de resíduos vegetais, com ou sem mistura de materiais minerais. O acúmulo de material orgânico pode ocorrer em condições de drenagem livre, em altitude elevada e com baixas temperaturas, ou com forte restrição de drenagem, como nas baixadas ou depressões</a:t>
            </a:r>
            <a:r>
              <a:rPr lang="pt-BR" sz="2400" b="1" dirty="0" smtClean="0"/>
              <a:t>.</a:t>
            </a:r>
          </a:p>
          <a:p>
            <a:pPr marL="342900" indent="-342900">
              <a:buFont typeface="Arial" pitchFamily="34" charset="0"/>
              <a:buChar char="•"/>
            </a:pPr>
            <a:endParaRPr lang="pt-BR" sz="2400" b="1" dirty="0"/>
          </a:p>
          <a:p>
            <a:pPr marL="342900" indent="-342900">
              <a:buFont typeface="Arial" pitchFamily="34" charset="0"/>
              <a:buChar char="•"/>
            </a:pPr>
            <a:r>
              <a:rPr lang="pt-BR" sz="2400" b="1" dirty="0"/>
              <a:t>Possui elevados teores de carbono e coloração preta, cinzenta muito escura ou </a:t>
            </a:r>
            <a:r>
              <a:rPr lang="pt-BR" sz="2400" b="1" dirty="0" err="1"/>
              <a:t>brunada</a:t>
            </a:r>
            <a:r>
              <a:rPr lang="pt-BR" sz="2400" b="1" dirty="0"/>
              <a:t>, resultantes de acumulação de restos vegetais.</a:t>
            </a:r>
          </a:p>
        </p:txBody>
      </p:sp>
    </p:spTree>
    <p:extLst>
      <p:ext uri="{BB962C8B-B14F-4D97-AF65-F5344CB8AC3E}">
        <p14:creationId xmlns:p14="http://schemas.microsoft.com/office/powerpoint/2010/main" val="1106915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556075" y="116632"/>
            <a:ext cx="2799421" cy="523220"/>
          </a:xfrm>
          <a:prstGeom prst="rect">
            <a:avLst/>
          </a:prstGeom>
          <a:noFill/>
        </p:spPr>
        <p:txBody>
          <a:bodyPr wrap="none" rtlCol="0">
            <a:spAutoFit/>
          </a:bodyPr>
          <a:lstStyle/>
          <a:p>
            <a:r>
              <a:rPr lang="pt-BR" sz="2800" b="1" u="sng" dirty="0" smtClean="0"/>
              <a:t>PLANOSSOLOS</a:t>
            </a:r>
            <a:endParaRPr lang="pt-BR" sz="2800" b="1" u="sng" dirty="0"/>
          </a:p>
        </p:txBody>
      </p:sp>
      <p:sp>
        <p:nvSpPr>
          <p:cNvPr id="3" name="Retângulo 2"/>
          <p:cNvSpPr/>
          <p:nvPr/>
        </p:nvSpPr>
        <p:spPr>
          <a:xfrm>
            <a:off x="3556075" y="660124"/>
            <a:ext cx="5480421" cy="5324535"/>
          </a:xfrm>
          <a:prstGeom prst="rect">
            <a:avLst/>
          </a:prstGeom>
          <a:ln>
            <a:solidFill>
              <a:schemeClr val="tx1"/>
            </a:solidFill>
          </a:ln>
        </p:spPr>
        <p:txBody>
          <a:bodyPr wrap="square">
            <a:spAutoFit/>
          </a:bodyPr>
          <a:lstStyle/>
          <a:p>
            <a:pPr marL="342900" indent="-342900">
              <a:buFont typeface="Arial" pitchFamily="34" charset="0"/>
              <a:buChar char="•"/>
            </a:pPr>
            <a:r>
              <a:rPr lang="pt-BR" sz="2000" b="1" dirty="0"/>
              <a:t>Apresentam textura predominantemente arenosa em superfície, com grande aumento de argila em </a:t>
            </a:r>
            <a:r>
              <a:rPr lang="pt-BR" sz="2000" b="1" dirty="0" err="1"/>
              <a:t>subsuperfície</a:t>
            </a:r>
            <a:r>
              <a:rPr lang="pt-BR" sz="2000" b="1" dirty="0"/>
              <a:t> e mudança </a:t>
            </a:r>
            <a:r>
              <a:rPr lang="pt-BR" sz="2000" b="1" dirty="0" err="1"/>
              <a:t>textural</a:t>
            </a:r>
            <a:r>
              <a:rPr lang="pt-BR" sz="2000" b="1" dirty="0"/>
              <a:t> abrupta ou transição abrupta com gradiente </a:t>
            </a:r>
            <a:r>
              <a:rPr lang="pt-BR" sz="2000" b="1" dirty="0" err="1"/>
              <a:t>textural</a:t>
            </a:r>
            <a:r>
              <a:rPr lang="pt-BR" sz="2000" b="1" dirty="0"/>
              <a:t>. São adensados em </a:t>
            </a:r>
            <a:r>
              <a:rPr lang="pt-BR" sz="2000" b="1" dirty="0" err="1"/>
              <a:t>subsuperfície</a:t>
            </a:r>
            <a:r>
              <a:rPr lang="pt-BR" sz="2000" b="1" dirty="0"/>
              <a:t> e </a:t>
            </a:r>
            <a:r>
              <a:rPr lang="pt-BR" sz="2000" b="1" dirty="0" err="1"/>
              <a:t>extremamemto</a:t>
            </a:r>
            <a:r>
              <a:rPr lang="pt-BR" sz="2000" b="1" dirty="0"/>
              <a:t> duros quando secos e frequentemente com estrutura prismática ou colunar em </a:t>
            </a:r>
            <a:r>
              <a:rPr lang="pt-BR" sz="2000" b="1" dirty="0" err="1"/>
              <a:t>subsperfície</a:t>
            </a:r>
            <a:r>
              <a:rPr lang="pt-BR" sz="2000" b="1" dirty="0" smtClean="0"/>
              <a:t>.</a:t>
            </a:r>
          </a:p>
          <a:p>
            <a:pPr marL="342900" indent="-342900">
              <a:buFont typeface="Arial" pitchFamily="34" charset="0"/>
              <a:buChar char="•"/>
            </a:pPr>
            <a:endParaRPr lang="pt-BR" sz="2000" b="1" dirty="0"/>
          </a:p>
          <a:p>
            <a:pPr marL="342900" indent="-342900">
              <a:buFont typeface="Arial" pitchFamily="34" charset="0"/>
              <a:buChar char="•"/>
            </a:pPr>
            <a:r>
              <a:rPr lang="pt-BR" sz="2000" b="1" dirty="0"/>
              <a:t>A baixa permeabilidade em </a:t>
            </a:r>
            <a:r>
              <a:rPr lang="pt-BR" sz="2000" b="1" dirty="0" err="1"/>
              <a:t>subsuperfície</a:t>
            </a:r>
            <a:r>
              <a:rPr lang="pt-BR" sz="2000" b="1" dirty="0"/>
              <a:t> condiciona ciclos de redução e oxidação do ferro, propiciando as cores acinzentadas ou variegadas e mosqueados. De maneira geral observa-se um horizonte eluvial e de cor clara sobrepondo o horizonte </a:t>
            </a:r>
            <a:r>
              <a:rPr lang="pt-BR" sz="2000" b="1" dirty="0" err="1"/>
              <a:t>subsuperficial</a:t>
            </a:r>
            <a:r>
              <a:rPr lang="pt-BR" sz="2000" b="1" dirty="0"/>
              <a:t>.</a:t>
            </a:r>
          </a:p>
        </p:txBody>
      </p:sp>
      <p:pic>
        <p:nvPicPr>
          <p:cNvPr id="1945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894"/>
          <a:stretch/>
        </p:blipFill>
        <p:spPr bwMode="auto">
          <a:xfrm>
            <a:off x="395537" y="908720"/>
            <a:ext cx="2993474" cy="431250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11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2643941" y="980728"/>
            <a:ext cx="4000134" cy="1323439"/>
          </a:xfrm>
          <a:prstGeom prst="rect">
            <a:avLst/>
          </a:prstGeom>
          <a:noFill/>
        </p:spPr>
        <p:txBody>
          <a:bodyPr wrap="none" rtlCol="0">
            <a:spAutoFit/>
          </a:bodyPr>
          <a:lstStyle/>
          <a:p>
            <a:r>
              <a:rPr lang="pt-BR" sz="8000" dirty="0" smtClean="0"/>
              <a:t>O SOLO</a:t>
            </a:r>
            <a:endParaRPr lang="pt-BR" sz="8000" dirty="0"/>
          </a:p>
        </p:txBody>
      </p:sp>
      <p:pic>
        <p:nvPicPr>
          <p:cNvPr id="3" name="Imagem 2"/>
          <p:cNvPicPr>
            <a:picLocks noChangeAspect="1"/>
          </p:cNvPicPr>
          <p:nvPr/>
        </p:nvPicPr>
        <p:blipFill>
          <a:blip r:embed="rId2"/>
          <a:stretch>
            <a:fillRect/>
          </a:stretch>
        </p:blipFill>
        <p:spPr>
          <a:xfrm>
            <a:off x="611560" y="2636912"/>
            <a:ext cx="4032448" cy="3083341"/>
          </a:xfrm>
          <a:prstGeom prst="rect">
            <a:avLst/>
          </a:prstGeom>
          <a:ln w="19050">
            <a:solidFill>
              <a:srgbClr val="FFFF00"/>
            </a:solidFill>
          </a:ln>
        </p:spPr>
      </p:pic>
      <p:pic>
        <p:nvPicPr>
          <p:cNvPr id="4" name="Imagem 3"/>
          <p:cNvPicPr>
            <a:picLocks noChangeAspect="1"/>
          </p:cNvPicPr>
          <p:nvPr/>
        </p:nvPicPr>
        <p:blipFill>
          <a:blip r:embed="rId3"/>
          <a:stretch>
            <a:fillRect/>
          </a:stretch>
        </p:blipFill>
        <p:spPr>
          <a:xfrm>
            <a:off x="4860032" y="2636912"/>
            <a:ext cx="4062260" cy="3083341"/>
          </a:xfrm>
          <a:prstGeom prst="rect">
            <a:avLst/>
          </a:prstGeom>
          <a:ln w="19050">
            <a:solidFill>
              <a:srgbClr val="FFFF00"/>
            </a:solidFill>
          </a:ln>
        </p:spPr>
      </p:pic>
    </p:spTree>
    <p:extLst>
      <p:ext uri="{BB962C8B-B14F-4D97-AF65-F5344CB8AC3E}">
        <p14:creationId xmlns:p14="http://schemas.microsoft.com/office/powerpoint/2010/main" val="1346856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92917"/>
            <a:ext cx="3864091" cy="386409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590" y="172112"/>
            <a:ext cx="2779274" cy="370569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Espaço Reservado para Imagem 4">
            <a:extLst>
              <a:ext uri="{FF2B5EF4-FFF2-40B4-BE49-F238E27FC236}">
                <a16:creationId xmlns:a16="http://schemas.microsoft.com/office/drawing/2014/main" xmlns="" id="{9FB93277-4423-4748-A4D2-01BB4CD452E4}"/>
              </a:ext>
            </a:extLst>
          </p:cNvPr>
          <p:cNvPicPr>
            <a:picLocks noChangeAspect="1"/>
          </p:cNvPicPr>
          <p:nvPr/>
        </p:nvPicPr>
        <p:blipFill>
          <a:blip r:embed="rId4"/>
          <a:srcRect t="12924" b="12924"/>
          <a:stretch>
            <a:fillRect/>
          </a:stretch>
        </p:blipFill>
        <p:spPr>
          <a:xfrm>
            <a:off x="2238164" y="4126879"/>
            <a:ext cx="4667671" cy="2577737"/>
          </a:xfrm>
          <a:prstGeom prst="rect">
            <a:avLst/>
          </a:prstGeom>
          <a:ln w="38100">
            <a:solidFill>
              <a:schemeClr val="tx1"/>
            </a:solidFill>
          </a:ln>
        </p:spPr>
      </p:pic>
    </p:spTree>
    <p:extLst>
      <p:ext uri="{BB962C8B-B14F-4D97-AF65-F5344CB8AC3E}">
        <p14:creationId xmlns:p14="http://schemas.microsoft.com/office/powerpoint/2010/main" val="2950120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4788024" y="1124744"/>
            <a:ext cx="3523290" cy="2687064"/>
          </a:xfrm>
          <a:prstGeom prst="rect">
            <a:avLst/>
          </a:prstGeom>
        </p:spPr>
      </p:pic>
      <p:sp>
        <p:nvSpPr>
          <p:cNvPr id="3" name="CaixaDeTexto 2"/>
          <p:cNvSpPr txBox="1"/>
          <p:nvPr/>
        </p:nvSpPr>
        <p:spPr>
          <a:xfrm>
            <a:off x="251520" y="188640"/>
            <a:ext cx="8419834" cy="615553"/>
          </a:xfrm>
          <a:prstGeom prst="rect">
            <a:avLst/>
          </a:prstGeom>
          <a:solidFill>
            <a:schemeClr val="accent5">
              <a:lumMod val="50000"/>
            </a:schemeClr>
          </a:solidFill>
          <a:ln>
            <a:solidFill>
              <a:srgbClr val="FFFF00"/>
            </a:solidFill>
          </a:ln>
        </p:spPr>
        <p:txBody>
          <a:bodyPr wrap="square" rtlCol="0">
            <a:spAutoFit/>
          </a:bodyPr>
          <a:lstStyle/>
          <a:p>
            <a:r>
              <a:rPr lang="pt-BR" sz="3400" dirty="0" smtClean="0"/>
              <a:t>OS SOLOS SÃO IGUAIS OU DIFERENTES?</a:t>
            </a:r>
            <a:endParaRPr lang="pt-BR" sz="3400" dirty="0"/>
          </a:p>
        </p:txBody>
      </p:sp>
      <p:pic>
        <p:nvPicPr>
          <p:cNvPr id="5" name="Imagem 4"/>
          <p:cNvPicPr>
            <a:picLocks noChangeAspect="1"/>
          </p:cNvPicPr>
          <p:nvPr/>
        </p:nvPicPr>
        <p:blipFill>
          <a:blip r:embed="rId4"/>
          <a:stretch>
            <a:fillRect/>
          </a:stretch>
        </p:blipFill>
        <p:spPr>
          <a:xfrm>
            <a:off x="647151" y="1112168"/>
            <a:ext cx="3601228" cy="3989562"/>
          </a:xfrm>
          <a:prstGeom prst="rect">
            <a:avLst/>
          </a:prstGeom>
          <a:ln w="57150">
            <a:solidFill>
              <a:srgbClr val="FFFF00"/>
            </a:solidFill>
          </a:ln>
        </p:spPr>
      </p:pic>
      <p:pic>
        <p:nvPicPr>
          <p:cNvPr id="4" name="Imagem 3"/>
          <p:cNvPicPr>
            <a:picLocks noChangeAspect="1"/>
          </p:cNvPicPr>
          <p:nvPr/>
        </p:nvPicPr>
        <p:blipFill>
          <a:blip r:embed="rId5"/>
          <a:stretch>
            <a:fillRect/>
          </a:stretch>
        </p:blipFill>
        <p:spPr>
          <a:xfrm>
            <a:off x="4821477" y="3986061"/>
            <a:ext cx="1728192" cy="2687064"/>
          </a:xfrm>
          <a:prstGeom prst="rect">
            <a:avLst/>
          </a:prstGeom>
        </p:spPr>
      </p:pic>
      <p:pic>
        <p:nvPicPr>
          <p:cNvPr id="6" name="Imagem 5"/>
          <p:cNvPicPr>
            <a:picLocks noChangeAspect="1"/>
          </p:cNvPicPr>
          <p:nvPr/>
        </p:nvPicPr>
        <p:blipFill>
          <a:blip r:embed="rId6"/>
          <a:stretch>
            <a:fillRect/>
          </a:stretch>
        </p:blipFill>
        <p:spPr>
          <a:xfrm>
            <a:off x="6549669" y="3983779"/>
            <a:ext cx="1785564" cy="2689346"/>
          </a:xfrm>
          <a:prstGeom prst="rect">
            <a:avLst/>
          </a:prstGeom>
        </p:spPr>
      </p:pic>
      <p:pic>
        <p:nvPicPr>
          <p:cNvPr id="7" name="Imagem 6"/>
          <p:cNvPicPr>
            <a:picLocks noChangeAspect="1"/>
          </p:cNvPicPr>
          <p:nvPr/>
        </p:nvPicPr>
        <p:blipFill>
          <a:blip r:embed="rId7"/>
          <a:stretch>
            <a:fillRect/>
          </a:stretch>
        </p:blipFill>
        <p:spPr>
          <a:xfrm>
            <a:off x="1475657" y="5244896"/>
            <a:ext cx="1944216" cy="1428229"/>
          </a:xfrm>
          <a:prstGeom prst="rect">
            <a:avLst/>
          </a:prstGeom>
          <a:ln w="12700">
            <a:solidFill>
              <a:srgbClr val="FFFF00"/>
            </a:solidFill>
          </a:ln>
        </p:spPr>
      </p:pic>
    </p:spTree>
    <p:extLst>
      <p:ext uri="{BB962C8B-B14F-4D97-AF65-F5344CB8AC3E}">
        <p14:creationId xmlns:p14="http://schemas.microsoft.com/office/powerpoint/2010/main" val="2342851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23439"/>
            <a:ext cx="74199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ixaDeTexto 2"/>
          <p:cNvSpPr txBox="1"/>
          <p:nvPr/>
        </p:nvSpPr>
        <p:spPr>
          <a:xfrm>
            <a:off x="2411760" y="0"/>
            <a:ext cx="4000134" cy="1323439"/>
          </a:xfrm>
          <a:prstGeom prst="rect">
            <a:avLst/>
          </a:prstGeom>
          <a:noFill/>
        </p:spPr>
        <p:txBody>
          <a:bodyPr wrap="none" rtlCol="0">
            <a:spAutoFit/>
          </a:bodyPr>
          <a:lstStyle/>
          <a:p>
            <a:r>
              <a:rPr lang="pt-BR" sz="8000" dirty="0" smtClean="0"/>
              <a:t>O SOLO</a:t>
            </a:r>
            <a:endParaRPr lang="pt-BR" sz="8000" dirty="0"/>
          </a:p>
        </p:txBody>
      </p:sp>
    </p:spTree>
    <p:extLst>
      <p:ext uri="{BB962C8B-B14F-4D97-AF65-F5344CB8AC3E}">
        <p14:creationId xmlns:p14="http://schemas.microsoft.com/office/powerpoint/2010/main" val="2936832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99" r="1299" b="87097"/>
          <a:stretch/>
        </p:blipFill>
        <p:spPr bwMode="auto">
          <a:xfrm>
            <a:off x="0" y="162397"/>
            <a:ext cx="4032448" cy="792088"/>
          </a:xfrm>
          <a:prstGeom prst="rect">
            <a:avLst/>
          </a:prstGeom>
          <a:noFill/>
          <a:ln>
            <a:noFill/>
          </a:ln>
          <a:effec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551" y="3509516"/>
            <a:ext cx="2280461" cy="30615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481" y="1127621"/>
            <a:ext cx="2764603" cy="22087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3" b="89954"/>
          <a:stretch/>
        </p:blipFill>
        <p:spPr bwMode="auto">
          <a:xfrm>
            <a:off x="4572000" y="162397"/>
            <a:ext cx="4032448" cy="792088"/>
          </a:xfrm>
          <a:prstGeom prst="rect">
            <a:avLst/>
          </a:prstGeom>
          <a:noFill/>
          <a:ln>
            <a:noFill/>
          </a:ln>
          <a:effectLst/>
        </p:spPr>
      </p:pic>
      <p:pic>
        <p:nvPicPr>
          <p:cNvPr id="2" name="Imagem 1"/>
          <p:cNvPicPr>
            <a:picLocks noChangeAspect="1"/>
          </p:cNvPicPr>
          <p:nvPr/>
        </p:nvPicPr>
        <p:blipFill>
          <a:blip r:embed="rId6"/>
          <a:stretch>
            <a:fillRect/>
          </a:stretch>
        </p:blipFill>
        <p:spPr>
          <a:xfrm>
            <a:off x="5027512" y="1170935"/>
            <a:ext cx="3121423" cy="2165445"/>
          </a:xfrm>
          <a:prstGeom prst="rect">
            <a:avLst/>
          </a:prstGeom>
        </p:spPr>
      </p:pic>
      <p:pic>
        <p:nvPicPr>
          <p:cNvPr id="3" name="Imagem 2"/>
          <p:cNvPicPr>
            <a:picLocks noChangeAspect="1"/>
          </p:cNvPicPr>
          <p:nvPr/>
        </p:nvPicPr>
        <p:blipFill>
          <a:blip r:embed="rId7"/>
          <a:stretch>
            <a:fillRect/>
          </a:stretch>
        </p:blipFill>
        <p:spPr>
          <a:xfrm>
            <a:off x="5350627" y="3509516"/>
            <a:ext cx="2475191" cy="3061519"/>
          </a:xfrm>
          <a:prstGeom prst="rect">
            <a:avLst/>
          </a:prstGeom>
        </p:spPr>
      </p:pic>
    </p:spTree>
    <p:extLst>
      <p:ext uri="{BB962C8B-B14F-4D97-AF65-F5344CB8AC3E}">
        <p14:creationId xmlns:p14="http://schemas.microsoft.com/office/powerpoint/2010/main" val="2171455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24" b="88378"/>
          <a:stretch/>
        </p:blipFill>
        <p:spPr bwMode="auto">
          <a:xfrm>
            <a:off x="251520" y="166980"/>
            <a:ext cx="3960440" cy="576064"/>
          </a:xfrm>
          <a:prstGeom prst="rect">
            <a:avLst/>
          </a:prstGeom>
          <a:noFill/>
          <a:ln>
            <a:noFill/>
          </a:ln>
          <a:effec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645024"/>
            <a:ext cx="3571723" cy="2680532"/>
          </a:xfrm>
          <a:prstGeom prst="rect">
            <a:avLst/>
          </a:prstGeom>
          <a:noFill/>
          <a:ln w="127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78572" y="1052736"/>
            <a:ext cx="3627233" cy="2425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m 1"/>
          <p:cNvPicPr>
            <a:picLocks noChangeAspect="1"/>
          </p:cNvPicPr>
          <p:nvPr/>
        </p:nvPicPr>
        <p:blipFill>
          <a:blip r:embed="rId6"/>
          <a:stretch>
            <a:fillRect/>
          </a:stretch>
        </p:blipFill>
        <p:spPr>
          <a:xfrm>
            <a:off x="4932040" y="169970"/>
            <a:ext cx="3603048" cy="573074"/>
          </a:xfrm>
          <a:prstGeom prst="rect">
            <a:avLst/>
          </a:prstGeom>
        </p:spPr>
      </p:pic>
      <p:pic>
        <p:nvPicPr>
          <p:cNvPr id="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6390" y="1158447"/>
            <a:ext cx="3874348" cy="22139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8">
            <a:extLst>
              <a:ext uri="{28A0092B-C50C-407E-A947-70E740481C1C}">
                <a14:useLocalDpi xmlns:a14="http://schemas.microsoft.com/office/drawing/2010/main" val="0"/>
              </a:ext>
            </a:extLst>
          </a:blip>
          <a:srcRect r="40080"/>
          <a:stretch/>
        </p:blipFill>
        <p:spPr bwMode="auto">
          <a:xfrm>
            <a:off x="5140994" y="3671292"/>
            <a:ext cx="3185140" cy="26805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48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9991"/>
          <a:stretch/>
        </p:blipFill>
        <p:spPr bwMode="auto">
          <a:xfrm>
            <a:off x="305272" y="188640"/>
            <a:ext cx="3960440" cy="648767"/>
          </a:xfrm>
          <a:prstGeom prst="rect">
            <a:avLst/>
          </a:prstGeom>
          <a:noFill/>
          <a:ln>
            <a:noFill/>
          </a:ln>
          <a:effec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918102"/>
            <a:ext cx="3347864" cy="25108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3553" r="24627" b="11815"/>
          <a:stretch/>
        </p:blipFill>
        <p:spPr bwMode="auto">
          <a:xfrm>
            <a:off x="1169368" y="3717032"/>
            <a:ext cx="2232248" cy="28490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91947"/>
          <a:stretch/>
        </p:blipFill>
        <p:spPr bwMode="auto">
          <a:xfrm>
            <a:off x="4932040" y="0"/>
            <a:ext cx="3600400" cy="837407"/>
          </a:xfrm>
          <a:prstGeom prst="rect">
            <a:avLst/>
          </a:prstGeom>
          <a:noFill/>
          <a:ln>
            <a:noFill/>
          </a:ln>
          <a:effectLst/>
        </p:spPr>
      </p:pic>
      <p:pic>
        <p:nvPicPr>
          <p:cNvPr id="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6116" y="968718"/>
            <a:ext cx="2232248" cy="26042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580149" y="3931128"/>
            <a:ext cx="2232248" cy="24208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6093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3042"/>
          <a:stretch/>
        </p:blipFill>
        <p:spPr bwMode="auto">
          <a:xfrm>
            <a:off x="179512" y="188640"/>
            <a:ext cx="3456384" cy="432048"/>
          </a:xfrm>
          <a:prstGeom prst="rect">
            <a:avLst/>
          </a:prstGeom>
          <a:noFill/>
          <a:ln>
            <a:noFill/>
          </a:ln>
          <a:effec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15" y="3284984"/>
            <a:ext cx="3447281" cy="27214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62" y="764704"/>
            <a:ext cx="3450134" cy="1872208"/>
          </a:xfrm>
          <a:prstGeom prst="rect">
            <a:avLst/>
          </a:prstGeom>
          <a:noFill/>
          <a:ln w="127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93114"/>
          <a:stretch/>
        </p:blipFill>
        <p:spPr bwMode="auto">
          <a:xfrm>
            <a:off x="4499992" y="253254"/>
            <a:ext cx="3629924" cy="439442"/>
          </a:xfrm>
          <a:prstGeom prst="rect">
            <a:avLst/>
          </a:prstGeom>
          <a:noFill/>
          <a:ln>
            <a:noFill/>
          </a:ln>
          <a:effectLst/>
        </p:spPr>
      </p:pic>
      <p:pic>
        <p:nvPicPr>
          <p:cNvPr id="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4043" y="765299"/>
            <a:ext cx="3421822" cy="22881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5365" y="3489371"/>
            <a:ext cx="3080500" cy="23126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2696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xo">
  <a:themeElements>
    <a:clrScheme name="Flux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ux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x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717</TotalTime>
  <Words>1102</Words>
  <Application>Microsoft Office PowerPoint</Application>
  <PresentationFormat>Apresentação na tela (4:3)</PresentationFormat>
  <Paragraphs>82</Paragraphs>
  <Slides>26</Slides>
  <Notes>0</Notes>
  <HiddenSlides>0</HiddenSlides>
  <MMClips>0</MMClips>
  <ScaleCrop>false</ScaleCrop>
  <HeadingPairs>
    <vt:vector size="4" baseType="variant">
      <vt:variant>
        <vt:lpstr>Tema</vt:lpstr>
      </vt:variant>
      <vt:variant>
        <vt:i4>1</vt:i4>
      </vt:variant>
      <vt:variant>
        <vt:lpstr>Títulos de slides</vt:lpstr>
      </vt:variant>
      <vt:variant>
        <vt:i4>26</vt:i4>
      </vt:variant>
    </vt:vector>
  </HeadingPairs>
  <TitlesOfParts>
    <vt:vector size="27" baseType="lpstr">
      <vt:lpstr>Fluxo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Sandro Holanda</cp:lastModifiedBy>
  <cp:revision>37</cp:revision>
  <dcterms:created xsi:type="dcterms:W3CDTF">2009-09-11T01:29:48Z</dcterms:created>
  <dcterms:modified xsi:type="dcterms:W3CDTF">2023-06-05T09:46:30Z</dcterms:modified>
</cp:coreProperties>
</file>